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59" r:id="rId7"/>
    <p:sldId id="275" r:id="rId8"/>
    <p:sldId id="276" r:id="rId9"/>
    <p:sldId id="262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65" r:id="rId18"/>
    <p:sldId id="286" r:id="rId19"/>
    <p:sldId id="260" r:id="rId20"/>
    <p:sldId id="272" r:id="rId21"/>
  </p:sldIdLst>
  <p:sldSz cx="18288000" cy="10287000"/>
  <p:notesSz cx="6858000" cy="9144000"/>
  <p:embeddedFontLst>
    <p:embeddedFont>
      <p:font typeface="Noto Sans KR Medium" panose="020B0200000000000000" pitchFamily="50" charset="-127"/>
      <p:regular r:id="rId22"/>
    </p:embeddedFont>
    <p:embeddedFont>
      <p:font typeface="TDTD순고딕" panose="020B0600000101010101" charset="-127"/>
      <p:regular r:id="rId23"/>
    </p:embeddedFont>
    <p:embeddedFont>
      <p:font typeface="Tlab 레트로라이프" panose="020B0600000101010101" charset="-127"/>
      <p:regular r:id="rId24"/>
    </p:embeddedFont>
    <p:embeddedFont>
      <p:font typeface="Tlab 레트로라이프 Bold" panose="020B0600000101010101" charset="-127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15093" y="3742051"/>
            <a:ext cx="1556167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자격증 합격을 위한 </a:t>
            </a:r>
            <a:br>
              <a:rPr lang="en-US" altLang="ko-KR" sz="9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ko-KR" altLang="en-US" sz="9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스마트 스터디 플랫폼 개발</a:t>
            </a:r>
            <a:endParaRPr lang="en-US" sz="9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6341390" y="1488933"/>
            <a:ext cx="5181463" cy="1534553"/>
          </a:xfrm>
          <a:custGeom>
            <a:avLst/>
            <a:gdLst/>
            <a:ahLst/>
            <a:cxnLst/>
            <a:rect l="l" t="t" r="r" b="b"/>
            <a:pathLst>
              <a:path w="4861736" h="1408798">
                <a:moveTo>
                  <a:pt x="0" y="0"/>
                </a:moveTo>
                <a:lnTo>
                  <a:pt x="4861736" y="0"/>
                </a:lnTo>
                <a:lnTo>
                  <a:pt x="4861736" y="1408798"/>
                </a:lnTo>
                <a:lnTo>
                  <a:pt x="0" y="1408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15476" y="962096"/>
            <a:ext cx="2975373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06053" y="7230605"/>
            <a:ext cx="8275894" cy="1348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ko-KR" altLang="en-US" sz="7796" spc="-163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기획 발표</a:t>
            </a:r>
            <a:endParaRPr lang="en-US" sz="7796" spc="-163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B26C-98E4-B72D-B25A-540D3D4C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6A701D-A7B4-AFF0-06B9-8C4C21933B7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B5C5BF-1EBC-A789-393E-7A6EEFB5EBD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81B80BF-DE9D-D228-A310-E3B0E3748A7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3C0A72-EA92-E328-FE25-A79A1FFC504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2E72A1-8419-AB49-55D4-A3E4F800F4F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7B1D68C-3A7F-3957-D7F5-9E968D2F18A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3A8A13-7FB8-E631-DB80-E3D495F9101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2DFAE2E-A5B4-7C28-2E28-15919CD9C92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8F500FD-31ED-85A8-E7FF-626409A858F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81A0F16-5703-16C4-089D-34D683DEB147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D871614-CF52-6831-E6AF-620434B8D6F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F4621D8-920E-16AC-13D6-647BA6F66D3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2FD0EDA-4884-929C-3654-138D2703BE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CB0E06C-A814-6D33-774A-D074BF7B34B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7D0CCC2-A63E-758B-453C-5813A540667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4307CDF-7C54-FDC3-8F69-F2840A55C9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EC9FCFC-2CAC-E5BD-0B59-9D1A882E210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341EC77-D57A-1522-E4E8-EF7FCB5DD6AB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AEF16B4-63AB-A98E-DDDB-80738F5219CF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C6D8A5-953E-23A1-1985-2BAE5B769CCB}"/>
              </a:ext>
            </a:extLst>
          </p:cNvPr>
          <p:cNvSpPr txBox="1"/>
          <p:nvPr/>
        </p:nvSpPr>
        <p:spPr>
          <a:xfrm>
            <a:off x="7941007" y="872168"/>
            <a:ext cx="4852537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로그인</a:t>
            </a:r>
            <a:r>
              <a:rPr lang="en-US" altLang="ko-KR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회원가입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C780D-0324-3ADF-7571-BF9B9CF19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547" y="2125545"/>
            <a:ext cx="6113458" cy="69725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E28909-268C-A8CE-625E-C8CB561DE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520" y="1566160"/>
            <a:ext cx="4852537" cy="80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5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D4F41-E422-B3BD-4F97-82F04701C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22D7F8-D75D-01FE-C51D-40D1AC146A3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C93A17-F72E-4D9C-8912-8A880664DFC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33D148-5308-F249-FDAE-0537DBD08F6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3716977-0C8B-CD72-0CD9-E6DCBFF8CC5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2B4A666-7172-FEA5-BA18-4FBB42A2192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B7AF149-BB7E-D313-E19D-52054E17858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7B3C87-7A3E-4782-42CB-18291E95C35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2B36D84-732A-BE2F-C11C-188DC65B80F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551054-3763-BCF4-3E86-C4E2C4FCCEB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961EFE-CC6C-0926-A2B9-2CD42B2B4165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D6F60A6-CDA9-9C7B-1ABC-9EB2B343608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690D2C1-6F06-4ABA-48F1-0E4A79E6608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0A53FA3-CCED-1D27-4DDD-0A2769B778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D783189-4F65-ACBD-1C0A-FE49A0B20DC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25E4B51-F735-BA40-C46A-F47F368A341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C252DAB-BFA6-DFD9-0764-7C62592A69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D4B0923-689C-A1AC-1E0D-8CC7EBF94A7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2DA810A-581B-9F53-BDFA-9D00AE52A8F1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E472779-B902-B77E-B363-48C091A09548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51D43B-F640-D09D-A668-819A2307CF59}"/>
              </a:ext>
            </a:extLst>
          </p:cNvPr>
          <p:cNvSpPr txBox="1"/>
          <p:nvPr/>
        </p:nvSpPr>
        <p:spPr>
          <a:xfrm>
            <a:off x="7941007" y="872168"/>
            <a:ext cx="4852537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마이페이지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D1CD4-280A-EEF4-F598-77F51B8F5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837698"/>
            <a:ext cx="14091446" cy="73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2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6EC9D-E4F0-E1FB-BF46-94E72E2A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723ECCB-0A71-297D-EBF0-12424C15D88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97EDD6-8C80-A344-6EBD-C6535A24C314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1617B1D-0020-1A6B-AC7D-E44192C1BB9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08B7039-B7FD-826B-5AC5-3E5B8832290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5B4ECAA-BC74-7F33-06A8-82A73218536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6B3F18-292F-207F-6EB1-BD83ABF48B8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29F1E49-51FD-E20F-F49C-0C6FF583844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7E463B-1FA4-C0BC-C246-CE1DD42642F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43BAF27-6D40-8225-4582-1D93680BB82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314F622-3BD2-C78F-B4EA-6720AB875209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1D7AC93-6C7B-FEB4-E9F5-DE84FA6506A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7106362-6502-32BC-4293-A757D8A29A2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0ED074B-4160-8690-4FB9-FBE4059F221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B632058-EC18-3309-498A-BEA25C661A4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0B87E79-13BD-102E-D454-28D5A5A053A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7228403-1A56-D06D-1939-EA054BC650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62A6D89-F680-CA51-A644-43011E54FA8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3600F7-2765-8462-9A09-BA3B231DD6B1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56F7EDD-491E-697D-917E-EC64A2A5DD67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264D8F-2795-7140-0C20-B073D96BF459}"/>
              </a:ext>
            </a:extLst>
          </p:cNvPr>
          <p:cNvSpPr txBox="1"/>
          <p:nvPr/>
        </p:nvSpPr>
        <p:spPr>
          <a:xfrm>
            <a:off x="7941007" y="872168"/>
            <a:ext cx="4852537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상품 선택 </a:t>
            </a:r>
            <a:r>
              <a:rPr lang="en-US" altLang="ko-KR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결재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5AA4BB-0014-EFDA-655F-AB9EFEA5DE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613" r="12476"/>
          <a:stretch/>
        </p:blipFill>
        <p:spPr>
          <a:xfrm>
            <a:off x="513859" y="2503176"/>
            <a:ext cx="8535008" cy="65405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69DC33-080A-2C5A-9658-3243528650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944" r="13165"/>
          <a:stretch/>
        </p:blipFill>
        <p:spPr>
          <a:xfrm>
            <a:off x="9269615" y="2503176"/>
            <a:ext cx="8314537" cy="62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7D1CD-06D4-796D-ED7A-853FF8AF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53AAE1-E09E-5FC2-AB17-BBE72511B12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1B2BBD-E7F1-F13B-6F2B-8842307100E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B4014D-76E2-6BE3-B592-6CDBE693960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250BC29-D96E-A0A3-5209-82080284AE7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2F555-A2D9-4AF0-69CA-4FF4A841EF0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E47F69-F5F2-7408-B0E4-BE1DC5421F7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56F942-D9A4-4C47-2303-9A25FDB7D49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C42FF5-8D3D-6FE8-7C80-A55FBB6A6E6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EB60BD-D304-8DF3-35CB-8F82842B07A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9D7CA6-8F82-B857-FC14-4096934F0B3A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F645DD8-80BE-4E64-7C57-DEB0CABE466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56D817C-E4CE-946D-ACDF-A1EA7ACA21F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D103A1F-1A98-5C5F-27B5-F7082A62A4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0686FFA-3880-DD8D-8680-9DAF123669C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D9BD8E8-1483-50E6-56A0-1705CA62A7E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8FEEC0A-3A7F-3A57-BE76-B15C77A7F5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38F0F09-DBBB-48D2-CB54-66D94788A9B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3E62079-275B-51F3-531E-7C6E1C7F866F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32F4518-1D9E-05E7-F159-1A5EB816B273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701126-672E-4580-53C1-5BFC88EFD78C}"/>
              </a:ext>
            </a:extLst>
          </p:cNvPr>
          <p:cNvSpPr txBox="1"/>
          <p:nvPr/>
        </p:nvSpPr>
        <p:spPr>
          <a:xfrm>
            <a:off x="7941007" y="872168"/>
            <a:ext cx="4852537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자격증 정보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60F9870-9AD2-F419-8383-D60A444CD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804" y="1601269"/>
            <a:ext cx="9361558" cy="83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0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ABB73-A9E5-6049-5CF0-D505568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03EE0C-AB08-EF96-2193-C9097D9A114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964F5F-1C2B-631E-CA4D-97F53A64706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D22BF6-36CD-12F0-E7FE-64E9CD70F43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AB6BD9C-F133-0704-0F51-6F4690D7CE9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FA0C6C4-69C8-D984-CD0A-28A09E0CEBB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25B577-71C2-0E00-D213-30C097D9804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EC3B20C-C55E-0E14-151D-B462CC1A672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00A09E8-C6D9-C04E-A5D2-D5EA4D0EF0B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FFA107-E708-CFC0-8582-AC2EB223AD9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2EB0F87-AB6E-D955-6E05-2103EEB6BBE1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EFC64BE-0596-7C51-6C61-21CE9F597B5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22F39E0-3952-F9E8-F948-681D957C01C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1CF92F5-4E24-2456-07F5-05AE0C4E4A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7A09695-ECBA-F063-AE20-1F8F9C620E0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CB93F61-5F2C-792D-6B8B-CF2B27D64CB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8204865-AD7E-87DA-830E-BE5BCEE954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F9F91C8-A22B-F8EB-A767-3D087034ECC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85B12F6-C702-6A20-7577-A06F374453AD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00D1AA7-9ED0-0B73-7531-25515CF2386E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949348-D073-C2DC-2EF2-3CC1F760937C}"/>
              </a:ext>
            </a:extLst>
          </p:cNvPr>
          <p:cNvSpPr txBox="1"/>
          <p:nvPr/>
        </p:nvSpPr>
        <p:spPr>
          <a:xfrm>
            <a:off x="7941007" y="872168"/>
            <a:ext cx="658457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주제별 학습</a:t>
            </a:r>
            <a:r>
              <a:rPr lang="en-US" altLang="ko-KR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 </a:t>
            </a: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기출별 학습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F336E7-9560-E1D9-D10C-87903C5BD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51" y="3154946"/>
            <a:ext cx="9025818" cy="52370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0C0BE1-7011-039D-5DBD-036FEC2B3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689" y="3196225"/>
            <a:ext cx="8350433" cy="4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9EFF-9200-6E1C-109D-BEFA322D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870DA1-4E69-C23D-0D35-651168693AE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B79980-2784-B0DF-A328-4C2AD6D3443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138188-3B2D-FABB-EAA4-8015911B752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198B88-E43F-8F11-F07D-3E4606C148A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E9596E-3A37-1316-EC6F-426BA20B8DD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7448511-2B5A-5690-AB64-532F34CAEC5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7A9D091-DF0F-DC14-961F-691E9E7F7FC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0143801-2D27-5ADE-55E1-259DDA74C5D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9CB93DF-2B3E-3B91-D96D-D82135A8387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8CC3FF-6EF6-1322-17F4-31CA1B22F33D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BD94AFC-38E7-C94C-24A8-EB0A917B657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8FA800-C3CE-3EFB-CA86-BF5E0BEEF50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EDD1C35-6CB9-CD90-B395-EDFD83A561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34EA437-2FFD-ECCD-102F-FC38F901FBE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4EB13F6-5BE7-1713-B4BB-F80366868D1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B084054-D7B5-0043-055A-C471185BC0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534CA3E-00E1-6318-1A23-356CF544FC8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37EF330-F01E-3D4A-BB6D-BC800CB6F618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E596D33-2F7F-C39E-C425-0071297F0671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A3325A-DD01-124B-EEB2-695164D8A641}"/>
              </a:ext>
            </a:extLst>
          </p:cNvPr>
          <p:cNvSpPr txBox="1"/>
          <p:nvPr/>
        </p:nvSpPr>
        <p:spPr>
          <a:xfrm>
            <a:off x="7941007" y="872168"/>
            <a:ext cx="658457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시험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65BF82-6820-0A7E-5CCB-3ACBED4E2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458" y="2111069"/>
            <a:ext cx="13528208" cy="71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45681-1727-1A2A-697A-6FD8630ED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2ED02B-10D4-9B03-A9EA-739EF5BA342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57559D-8D41-F866-FFEF-449533B2810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5CEDDB-4627-EEA5-20AC-73E748C74B9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F3C8118-220C-1B8A-7406-ABEE35B788C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638A300-2626-FAF4-2A55-F340B7C4FEB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5935C2-D9B7-A227-B68C-7E560EAE8AA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FA077C-62F1-BC6A-8F2E-DA3B88CF5EB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84F4E6-C77E-10F2-69F1-5A2406A0412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9383601-7BD6-7077-2212-2587D58A01C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083B46A-1C24-5004-5884-37168D91136A}"/>
              </a:ext>
            </a:extLst>
          </p:cNvPr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751C422-1ECB-EF97-F845-895D8BE76CB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DCBE3CD-2FB4-FA6C-A55B-73231EA6D84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5592B83-9FAF-E8F6-15BD-C09CC0668B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6419EFF-2D73-294E-6DF6-3B7E0F9DBC8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F259469-47B2-2D3B-8963-EF328EB7113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099DEEF-CFE6-CF7F-25E4-C3BAF7240F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4724481-37E7-E71A-F366-FF36AFD66CF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89B0293-46F7-CDC9-749D-FB8D78F630E3}"/>
              </a:ext>
            </a:extLst>
          </p:cNvPr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8AF7CC0-CF5C-52B4-EC8A-3EC9EDE8F4A9}"/>
              </a:ext>
            </a:extLst>
          </p:cNvPr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47FC00-CB64-FDE3-2764-FF90696441A5}"/>
              </a:ext>
            </a:extLst>
          </p:cNvPr>
          <p:cNvSpPr txBox="1"/>
          <p:nvPr/>
        </p:nvSpPr>
        <p:spPr>
          <a:xfrm>
            <a:off x="7941007" y="872168"/>
            <a:ext cx="658457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시험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C1C4D8-CDFF-79E7-59DB-F1F365FFD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156" y="1628511"/>
            <a:ext cx="15418918" cy="81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0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58592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19959" y="620507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52719" y="4263213"/>
            <a:ext cx="1836819" cy="1160374"/>
            <a:chOff x="0" y="0"/>
            <a:chExt cx="483771" cy="3056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3771" cy="305613"/>
            </a:xfrm>
            <a:custGeom>
              <a:avLst/>
              <a:gdLst/>
              <a:ahLst/>
              <a:cxnLst/>
              <a:rect l="l" t="t" r="r" b="b"/>
              <a:pathLst>
                <a:path w="483771" h="305613">
                  <a:moveTo>
                    <a:pt x="54793" y="0"/>
                  </a:moveTo>
                  <a:lnTo>
                    <a:pt x="428978" y="0"/>
                  </a:lnTo>
                  <a:cubicBezTo>
                    <a:pt x="443510" y="0"/>
                    <a:pt x="457447" y="5773"/>
                    <a:pt x="467723" y="16049"/>
                  </a:cubicBezTo>
                  <a:cubicBezTo>
                    <a:pt x="477999" y="26324"/>
                    <a:pt x="483771" y="40261"/>
                    <a:pt x="483771" y="54793"/>
                  </a:cubicBezTo>
                  <a:lnTo>
                    <a:pt x="483771" y="250820"/>
                  </a:lnTo>
                  <a:cubicBezTo>
                    <a:pt x="483771" y="265352"/>
                    <a:pt x="477999" y="279289"/>
                    <a:pt x="467723" y="289564"/>
                  </a:cubicBezTo>
                  <a:cubicBezTo>
                    <a:pt x="457447" y="299840"/>
                    <a:pt x="443510" y="305613"/>
                    <a:pt x="428978" y="305613"/>
                  </a:cubicBezTo>
                  <a:lnTo>
                    <a:pt x="54793" y="305613"/>
                  </a:lnTo>
                  <a:cubicBezTo>
                    <a:pt x="40261" y="305613"/>
                    <a:pt x="26324" y="299840"/>
                    <a:pt x="16049" y="289564"/>
                  </a:cubicBezTo>
                  <a:cubicBezTo>
                    <a:pt x="5773" y="279289"/>
                    <a:pt x="0" y="265352"/>
                    <a:pt x="0" y="250820"/>
                  </a:cubicBezTo>
                  <a:lnTo>
                    <a:pt x="0" y="54793"/>
                  </a:lnTo>
                  <a:cubicBezTo>
                    <a:pt x="0" y="40261"/>
                    <a:pt x="5773" y="26324"/>
                    <a:pt x="16049" y="16049"/>
                  </a:cubicBezTo>
                  <a:cubicBezTo>
                    <a:pt x="26324" y="5773"/>
                    <a:pt x="40261" y="0"/>
                    <a:pt x="54793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83771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메인(main)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23586" y="4244166"/>
            <a:ext cx="2097936" cy="1160374"/>
            <a:chOff x="0" y="0"/>
            <a:chExt cx="552543" cy="3056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2543" cy="305613"/>
            </a:xfrm>
            <a:custGeom>
              <a:avLst/>
              <a:gdLst/>
              <a:ahLst/>
              <a:cxnLst/>
              <a:rect l="l" t="t" r="r" b="b"/>
              <a:pathLst>
                <a:path w="552543" h="305613">
                  <a:moveTo>
                    <a:pt x="47973" y="0"/>
                  </a:moveTo>
                  <a:lnTo>
                    <a:pt x="504570" y="0"/>
                  </a:lnTo>
                  <a:cubicBezTo>
                    <a:pt x="531064" y="0"/>
                    <a:pt x="552543" y="21478"/>
                    <a:pt x="552543" y="47973"/>
                  </a:cubicBezTo>
                  <a:lnTo>
                    <a:pt x="552543" y="257640"/>
                  </a:lnTo>
                  <a:cubicBezTo>
                    <a:pt x="552543" y="270363"/>
                    <a:pt x="547489" y="282565"/>
                    <a:pt x="538492" y="291562"/>
                  </a:cubicBezTo>
                  <a:cubicBezTo>
                    <a:pt x="529495" y="300559"/>
                    <a:pt x="517293" y="305613"/>
                    <a:pt x="504570" y="305613"/>
                  </a:cubicBezTo>
                  <a:lnTo>
                    <a:pt x="47973" y="305613"/>
                  </a:lnTo>
                  <a:cubicBezTo>
                    <a:pt x="35250" y="305613"/>
                    <a:pt x="23048" y="300559"/>
                    <a:pt x="14051" y="291562"/>
                  </a:cubicBezTo>
                  <a:cubicBezTo>
                    <a:pt x="5054" y="282565"/>
                    <a:pt x="0" y="270363"/>
                    <a:pt x="0" y="257640"/>
                  </a:cubicBezTo>
                  <a:lnTo>
                    <a:pt x="0" y="47973"/>
                  </a:lnTo>
                  <a:cubicBezTo>
                    <a:pt x="0" y="35250"/>
                    <a:pt x="5054" y="23048"/>
                    <a:pt x="14051" y="14051"/>
                  </a:cubicBezTo>
                  <a:cubicBezTo>
                    <a:pt x="23048" y="5054"/>
                    <a:pt x="35250" y="0"/>
                    <a:pt x="47973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52543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상품 </a:t>
              </a: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선택</a:t>
              </a:r>
              <a:r>
                <a:rPr 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(plan)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27172" y="6003773"/>
            <a:ext cx="1487914" cy="1160374"/>
            <a:chOff x="0" y="0"/>
            <a:chExt cx="391879" cy="3056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91879" cy="305613"/>
            </a:xfrm>
            <a:custGeom>
              <a:avLst/>
              <a:gdLst/>
              <a:ahLst/>
              <a:cxnLst/>
              <a:rect l="l" t="t" r="r" b="b"/>
              <a:pathLst>
                <a:path w="391879" h="305613">
                  <a:moveTo>
                    <a:pt x="67642" y="0"/>
                  </a:moveTo>
                  <a:lnTo>
                    <a:pt x="324237" y="0"/>
                  </a:lnTo>
                  <a:cubicBezTo>
                    <a:pt x="361594" y="0"/>
                    <a:pt x="391879" y="30284"/>
                    <a:pt x="391879" y="67642"/>
                  </a:cubicBezTo>
                  <a:lnTo>
                    <a:pt x="391879" y="237971"/>
                  </a:lnTo>
                  <a:cubicBezTo>
                    <a:pt x="391879" y="275329"/>
                    <a:pt x="361594" y="305613"/>
                    <a:pt x="324237" y="305613"/>
                  </a:cubicBezTo>
                  <a:lnTo>
                    <a:pt x="67642" y="305613"/>
                  </a:lnTo>
                  <a:cubicBezTo>
                    <a:pt x="30284" y="305613"/>
                    <a:pt x="0" y="275329"/>
                    <a:pt x="0" y="237971"/>
                  </a:cubicBezTo>
                  <a:lnTo>
                    <a:pt x="0" y="67642"/>
                  </a:lnTo>
                  <a:cubicBezTo>
                    <a:pt x="0" y="30284"/>
                    <a:pt x="30284" y="0"/>
                    <a:pt x="67642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91879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로그인(login)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78689" y="7649922"/>
            <a:ext cx="1926860" cy="1160374"/>
            <a:chOff x="0" y="0"/>
            <a:chExt cx="507486" cy="3056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7486" cy="305613"/>
            </a:xfrm>
            <a:custGeom>
              <a:avLst/>
              <a:gdLst/>
              <a:ahLst/>
              <a:cxnLst/>
              <a:rect l="l" t="t" r="r" b="b"/>
              <a:pathLst>
                <a:path w="507486" h="305613">
                  <a:moveTo>
                    <a:pt x="52233" y="0"/>
                  </a:moveTo>
                  <a:lnTo>
                    <a:pt x="455253" y="0"/>
                  </a:lnTo>
                  <a:cubicBezTo>
                    <a:pt x="469106" y="0"/>
                    <a:pt x="482392" y="5503"/>
                    <a:pt x="492187" y="15299"/>
                  </a:cubicBezTo>
                  <a:cubicBezTo>
                    <a:pt x="501983" y="25094"/>
                    <a:pt x="507486" y="38380"/>
                    <a:pt x="507486" y="52233"/>
                  </a:cubicBezTo>
                  <a:lnTo>
                    <a:pt x="507486" y="253380"/>
                  </a:lnTo>
                  <a:cubicBezTo>
                    <a:pt x="507486" y="267233"/>
                    <a:pt x="501983" y="280519"/>
                    <a:pt x="492187" y="290314"/>
                  </a:cubicBezTo>
                  <a:cubicBezTo>
                    <a:pt x="482392" y="300110"/>
                    <a:pt x="469106" y="305613"/>
                    <a:pt x="455253" y="305613"/>
                  </a:cubicBezTo>
                  <a:lnTo>
                    <a:pt x="52233" y="305613"/>
                  </a:lnTo>
                  <a:cubicBezTo>
                    <a:pt x="38380" y="305613"/>
                    <a:pt x="25094" y="300110"/>
                    <a:pt x="15299" y="290314"/>
                  </a:cubicBezTo>
                  <a:cubicBezTo>
                    <a:pt x="5503" y="280519"/>
                    <a:pt x="0" y="267233"/>
                    <a:pt x="0" y="253380"/>
                  </a:cubicBezTo>
                  <a:lnTo>
                    <a:pt x="0" y="52233"/>
                  </a:lnTo>
                  <a:cubicBezTo>
                    <a:pt x="0" y="38380"/>
                    <a:pt x="5503" y="25094"/>
                    <a:pt x="15299" y="15299"/>
                  </a:cubicBezTo>
                  <a:cubicBezTo>
                    <a:pt x="25094" y="5503"/>
                    <a:pt x="38380" y="0"/>
                    <a:pt x="52233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507486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회원가입(join)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13019" y="4244163"/>
            <a:ext cx="1985386" cy="1160374"/>
            <a:chOff x="0" y="0"/>
            <a:chExt cx="522900" cy="30561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22900" cy="305613"/>
            </a:xfrm>
            <a:custGeom>
              <a:avLst/>
              <a:gdLst/>
              <a:ahLst/>
              <a:cxnLst/>
              <a:rect l="l" t="t" r="r" b="b"/>
              <a:pathLst>
                <a:path w="522900" h="305613">
                  <a:moveTo>
                    <a:pt x="50693" y="0"/>
                  </a:moveTo>
                  <a:lnTo>
                    <a:pt x="472207" y="0"/>
                  </a:lnTo>
                  <a:cubicBezTo>
                    <a:pt x="485652" y="0"/>
                    <a:pt x="498546" y="5341"/>
                    <a:pt x="508052" y="14848"/>
                  </a:cubicBezTo>
                  <a:cubicBezTo>
                    <a:pt x="517559" y="24354"/>
                    <a:pt x="522900" y="37248"/>
                    <a:pt x="522900" y="50693"/>
                  </a:cubicBezTo>
                  <a:lnTo>
                    <a:pt x="522900" y="254920"/>
                  </a:lnTo>
                  <a:cubicBezTo>
                    <a:pt x="522900" y="268365"/>
                    <a:pt x="517559" y="281258"/>
                    <a:pt x="508052" y="290765"/>
                  </a:cubicBezTo>
                  <a:cubicBezTo>
                    <a:pt x="498546" y="300272"/>
                    <a:pt x="485652" y="305613"/>
                    <a:pt x="472207" y="305613"/>
                  </a:cubicBezTo>
                  <a:lnTo>
                    <a:pt x="50693" y="305613"/>
                  </a:lnTo>
                  <a:cubicBezTo>
                    <a:pt x="37248" y="305613"/>
                    <a:pt x="24354" y="300272"/>
                    <a:pt x="14848" y="290765"/>
                  </a:cubicBezTo>
                  <a:cubicBezTo>
                    <a:pt x="5341" y="281258"/>
                    <a:pt x="0" y="268365"/>
                    <a:pt x="0" y="254920"/>
                  </a:cubicBezTo>
                  <a:lnTo>
                    <a:pt x="0" y="50693"/>
                  </a:lnTo>
                  <a:cubicBezTo>
                    <a:pt x="0" y="37248"/>
                    <a:pt x="5341" y="24354"/>
                    <a:pt x="14848" y="14848"/>
                  </a:cubicBezTo>
                  <a:cubicBezTo>
                    <a:pt x="24354" y="5341"/>
                    <a:pt x="37248" y="0"/>
                    <a:pt x="50693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522900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마이페이지(mypage)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201188" y="2693264"/>
            <a:ext cx="1809048" cy="1160374"/>
            <a:chOff x="0" y="0"/>
            <a:chExt cx="476457" cy="3056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6457" cy="305613"/>
            </a:xfrm>
            <a:custGeom>
              <a:avLst/>
              <a:gdLst/>
              <a:ahLst/>
              <a:cxnLst/>
              <a:rect l="l" t="t" r="r" b="b"/>
              <a:pathLst>
                <a:path w="476457" h="305613">
                  <a:moveTo>
                    <a:pt x="55634" y="0"/>
                  </a:moveTo>
                  <a:lnTo>
                    <a:pt x="420823" y="0"/>
                  </a:lnTo>
                  <a:cubicBezTo>
                    <a:pt x="435578" y="0"/>
                    <a:pt x="449729" y="5861"/>
                    <a:pt x="460162" y="16295"/>
                  </a:cubicBezTo>
                  <a:cubicBezTo>
                    <a:pt x="470596" y="26728"/>
                    <a:pt x="476457" y="40879"/>
                    <a:pt x="476457" y="55634"/>
                  </a:cubicBezTo>
                  <a:lnTo>
                    <a:pt x="476457" y="249979"/>
                  </a:lnTo>
                  <a:cubicBezTo>
                    <a:pt x="476457" y="280705"/>
                    <a:pt x="451549" y="305613"/>
                    <a:pt x="420823" y="305613"/>
                  </a:cubicBezTo>
                  <a:lnTo>
                    <a:pt x="55634" y="305613"/>
                  </a:lnTo>
                  <a:cubicBezTo>
                    <a:pt x="40879" y="305613"/>
                    <a:pt x="26728" y="299751"/>
                    <a:pt x="16295" y="289318"/>
                  </a:cubicBezTo>
                  <a:cubicBezTo>
                    <a:pt x="5861" y="278885"/>
                    <a:pt x="0" y="264734"/>
                    <a:pt x="0" y="249979"/>
                  </a:cubicBezTo>
                  <a:lnTo>
                    <a:pt x="0" y="55634"/>
                  </a:lnTo>
                  <a:cubicBezTo>
                    <a:pt x="0" y="24908"/>
                    <a:pt x="24908" y="0"/>
                    <a:pt x="55634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76457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정보수정(update)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21919" y="4282241"/>
            <a:ext cx="1310085" cy="1160374"/>
            <a:chOff x="0" y="0"/>
            <a:chExt cx="345043" cy="30561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45043" cy="305613"/>
            </a:xfrm>
            <a:custGeom>
              <a:avLst/>
              <a:gdLst/>
              <a:ahLst/>
              <a:cxnLst/>
              <a:rect l="l" t="t" r="r" b="b"/>
              <a:pathLst>
                <a:path w="345043" h="305613">
                  <a:moveTo>
                    <a:pt x="76823" y="0"/>
                  </a:moveTo>
                  <a:lnTo>
                    <a:pt x="268220" y="0"/>
                  </a:lnTo>
                  <a:cubicBezTo>
                    <a:pt x="310648" y="0"/>
                    <a:pt x="345043" y="34395"/>
                    <a:pt x="345043" y="76823"/>
                  </a:cubicBezTo>
                  <a:lnTo>
                    <a:pt x="345043" y="228790"/>
                  </a:lnTo>
                  <a:cubicBezTo>
                    <a:pt x="345043" y="271218"/>
                    <a:pt x="310648" y="305613"/>
                    <a:pt x="268220" y="305613"/>
                  </a:cubicBezTo>
                  <a:lnTo>
                    <a:pt x="76823" y="305613"/>
                  </a:lnTo>
                  <a:cubicBezTo>
                    <a:pt x="34395" y="305613"/>
                    <a:pt x="0" y="271218"/>
                    <a:pt x="0" y="228790"/>
                  </a:cubicBezTo>
                  <a:lnTo>
                    <a:pt x="0" y="76823"/>
                  </a:lnTo>
                  <a:cubicBezTo>
                    <a:pt x="0" y="34395"/>
                    <a:pt x="34395" y="0"/>
                    <a:pt x="76823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345043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결제(pay)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358843" y="6378364"/>
            <a:ext cx="1782796" cy="1160374"/>
            <a:chOff x="0" y="0"/>
            <a:chExt cx="469543" cy="30561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69543" cy="305613"/>
            </a:xfrm>
            <a:custGeom>
              <a:avLst/>
              <a:gdLst/>
              <a:ahLst/>
              <a:cxnLst/>
              <a:rect l="l" t="t" r="r" b="b"/>
              <a:pathLst>
                <a:path w="469543" h="305613">
                  <a:moveTo>
                    <a:pt x="56453" y="0"/>
                  </a:moveTo>
                  <a:lnTo>
                    <a:pt x="413089" y="0"/>
                  </a:lnTo>
                  <a:cubicBezTo>
                    <a:pt x="428062" y="0"/>
                    <a:pt x="442421" y="5948"/>
                    <a:pt x="453008" y="16535"/>
                  </a:cubicBezTo>
                  <a:cubicBezTo>
                    <a:pt x="463595" y="27122"/>
                    <a:pt x="469543" y="41481"/>
                    <a:pt x="469543" y="56453"/>
                  </a:cubicBezTo>
                  <a:lnTo>
                    <a:pt x="469543" y="249159"/>
                  </a:lnTo>
                  <a:cubicBezTo>
                    <a:pt x="469543" y="264132"/>
                    <a:pt x="463595" y="278491"/>
                    <a:pt x="453008" y="289078"/>
                  </a:cubicBezTo>
                  <a:cubicBezTo>
                    <a:pt x="442421" y="299665"/>
                    <a:pt x="428062" y="305613"/>
                    <a:pt x="413089" y="305613"/>
                  </a:cubicBezTo>
                  <a:lnTo>
                    <a:pt x="56453" y="305613"/>
                  </a:lnTo>
                  <a:cubicBezTo>
                    <a:pt x="41481" y="305613"/>
                    <a:pt x="27122" y="299665"/>
                    <a:pt x="16535" y="289078"/>
                  </a:cubicBezTo>
                  <a:cubicBezTo>
                    <a:pt x="5948" y="278491"/>
                    <a:pt x="0" y="264132"/>
                    <a:pt x="0" y="249159"/>
                  </a:cubicBezTo>
                  <a:lnTo>
                    <a:pt x="0" y="56453"/>
                  </a:lnTo>
                  <a:cubicBezTo>
                    <a:pt x="0" y="41481"/>
                    <a:pt x="5948" y="27122"/>
                    <a:pt x="16535" y="16535"/>
                  </a:cubicBezTo>
                  <a:cubicBezTo>
                    <a:pt x="27122" y="5948"/>
                    <a:pt x="41481" y="0"/>
                    <a:pt x="56453" y="0"/>
                  </a:cubicBez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469543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자격증(license)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5073267" y="7447785"/>
            <a:ext cx="1917856" cy="1160374"/>
            <a:chOff x="0" y="0"/>
            <a:chExt cx="505114" cy="30561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5114" cy="305613"/>
            </a:xfrm>
            <a:custGeom>
              <a:avLst/>
              <a:gdLst/>
              <a:ahLst/>
              <a:cxnLst/>
              <a:rect l="l" t="t" r="r" b="b"/>
              <a:pathLst>
                <a:path w="505114" h="305613">
                  <a:moveTo>
                    <a:pt x="52478" y="0"/>
                  </a:moveTo>
                  <a:lnTo>
                    <a:pt x="452636" y="0"/>
                  </a:lnTo>
                  <a:cubicBezTo>
                    <a:pt x="481619" y="0"/>
                    <a:pt x="505114" y="23495"/>
                    <a:pt x="505114" y="52478"/>
                  </a:cubicBezTo>
                  <a:lnTo>
                    <a:pt x="505114" y="253135"/>
                  </a:lnTo>
                  <a:cubicBezTo>
                    <a:pt x="505114" y="282118"/>
                    <a:pt x="481619" y="305613"/>
                    <a:pt x="452636" y="305613"/>
                  </a:cubicBezTo>
                  <a:lnTo>
                    <a:pt x="52478" y="305613"/>
                  </a:lnTo>
                  <a:cubicBezTo>
                    <a:pt x="23495" y="305613"/>
                    <a:pt x="0" y="282118"/>
                    <a:pt x="0" y="253135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505114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주제별(topic)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073267" y="5423587"/>
            <a:ext cx="1557695" cy="1160374"/>
            <a:chOff x="0" y="0"/>
            <a:chExt cx="410257" cy="30561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0257" cy="305613"/>
            </a:xfrm>
            <a:custGeom>
              <a:avLst/>
              <a:gdLst/>
              <a:ahLst/>
              <a:cxnLst/>
              <a:rect l="l" t="t" r="r" b="b"/>
              <a:pathLst>
                <a:path w="410257" h="305613">
                  <a:moveTo>
                    <a:pt x="64611" y="0"/>
                  </a:moveTo>
                  <a:lnTo>
                    <a:pt x="345646" y="0"/>
                  </a:lnTo>
                  <a:cubicBezTo>
                    <a:pt x="381330" y="0"/>
                    <a:pt x="410257" y="28928"/>
                    <a:pt x="410257" y="64611"/>
                  </a:cubicBezTo>
                  <a:lnTo>
                    <a:pt x="410257" y="241001"/>
                  </a:lnTo>
                  <a:cubicBezTo>
                    <a:pt x="410257" y="258137"/>
                    <a:pt x="403450" y="274572"/>
                    <a:pt x="391333" y="286689"/>
                  </a:cubicBezTo>
                  <a:cubicBezTo>
                    <a:pt x="379216" y="298806"/>
                    <a:pt x="362782" y="305613"/>
                    <a:pt x="345646" y="305613"/>
                  </a:cubicBezTo>
                  <a:lnTo>
                    <a:pt x="64611" y="305613"/>
                  </a:lnTo>
                  <a:cubicBezTo>
                    <a:pt x="47475" y="305613"/>
                    <a:pt x="31041" y="298806"/>
                    <a:pt x="18924" y="286689"/>
                  </a:cubicBezTo>
                  <a:cubicBezTo>
                    <a:pt x="6807" y="274572"/>
                    <a:pt x="0" y="258137"/>
                    <a:pt x="0" y="241001"/>
                  </a:cubicBezTo>
                  <a:lnTo>
                    <a:pt x="0" y="64611"/>
                  </a:lnTo>
                  <a:cubicBezTo>
                    <a:pt x="0" y="47475"/>
                    <a:pt x="6807" y="31041"/>
                    <a:pt x="18924" y="18924"/>
                  </a:cubicBezTo>
                  <a:cubicBezTo>
                    <a:pt x="31041" y="6807"/>
                    <a:pt x="47475" y="0"/>
                    <a:pt x="64611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410257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모의고사 (test)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191540" y="5798177"/>
            <a:ext cx="1679249" cy="1160374"/>
            <a:chOff x="0" y="0"/>
            <a:chExt cx="442271" cy="30561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42271" cy="305613"/>
            </a:xfrm>
            <a:custGeom>
              <a:avLst/>
              <a:gdLst/>
              <a:ahLst/>
              <a:cxnLst/>
              <a:rect l="l" t="t" r="r" b="b"/>
              <a:pathLst>
                <a:path w="442271" h="305613">
                  <a:moveTo>
                    <a:pt x="59934" y="0"/>
                  </a:moveTo>
                  <a:lnTo>
                    <a:pt x="382337" y="0"/>
                  </a:lnTo>
                  <a:cubicBezTo>
                    <a:pt x="415438" y="0"/>
                    <a:pt x="442271" y="26834"/>
                    <a:pt x="442271" y="59934"/>
                  </a:cubicBezTo>
                  <a:lnTo>
                    <a:pt x="442271" y="245678"/>
                  </a:lnTo>
                  <a:cubicBezTo>
                    <a:pt x="442271" y="278779"/>
                    <a:pt x="415438" y="305613"/>
                    <a:pt x="382337" y="305613"/>
                  </a:cubicBezTo>
                  <a:lnTo>
                    <a:pt x="59934" y="305613"/>
                  </a:lnTo>
                  <a:cubicBezTo>
                    <a:pt x="26834" y="305613"/>
                    <a:pt x="0" y="278779"/>
                    <a:pt x="0" y="245678"/>
                  </a:cubicBezTo>
                  <a:lnTo>
                    <a:pt x="0" y="59934"/>
                  </a:lnTo>
                  <a:cubicBezTo>
                    <a:pt x="0" y="26834"/>
                    <a:pt x="26834" y="0"/>
                    <a:pt x="59934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442271" cy="362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합격 인증(certify)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 flipV="1">
            <a:off x="6980144" y="4824353"/>
            <a:ext cx="1043442" cy="19028"/>
          </a:xfrm>
          <a:prstGeom prst="line">
            <a:avLst/>
          </a:prstGeom>
          <a:ln w="38100" cap="flat">
            <a:solidFill>
              <a:srgbClr val="1400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 flipV="1">
            <a:off x="10658854" y="1775447"/>
            <a:ext cx="117284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 flipV="1">
            <a:off x="10659164" y="2996784"/>
            <a:ext cx="1172841" cy="190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TextBox 56"/>
          <p:cNvSpPr txBox="1"/>
          <p:nvPr/>
        </p:nvSpPr>
        <p:spPr>
          <a:xfrm>
            <a:off x="3959544" y="922262"/>
            <a:ext cx="507622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경로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12203479" y="1534706"/>
            <a:ext cx="3516422" cy="559918"/>
            <a:chOff x="0" y="0"/>
            <a:chExt cx="926136" cy="14746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26136" cy="147468"/>
            </a:xfrm>
            <a:custGeom>
              <a:avLst/>
              <a:gdLst/>
              <a:ahLst/>
              <a:cxnLst/>
              <a:rect l="l" t="t" r="r" b="b"/>
              <a:pathLst>
                <a:path w="926136" h="147468">
                  <a:moveTo>
                    <a:pt x="28621" y="0"/>
                  </a:moveTo>
                  <a:lnTo>
                    <a:pt x="897514" y="0"/>
                  </a:lnTo>
                  <a:cubicBezTo>
                    <a:pt x="913322" y="0"/>
                    <a:pt x="926136" y="12814"/>
                    <a:pt x="926136" y="28621"/>
                  </a:cubicBezTo>
                  <a:lnTo>
                    <a:pt x="926136" y="118847"/>
                  </a:lnTo>
                  <a:cubicBezTo>
                    <a:pt x="926136" y="126438"/>
                    <a:pt x="923120" y="133718"/>
                    <a:pt x="917753" y="139085"/>
                  </a:cubicBezTo>
                  <a:cubicBezTo>
                    <a:pt x="912385" y="144453"/>
                    <a:pt x="905105" y="147468"/>
                    <a:pt x="897514" y="147468"/>
                  </a:cubicBezTo>
                  <a:lnTo>
                    <a:pt x="28621" y="147468"/>
                  </a:lnTo>
                  <a:cubicBezTo>
                    <a:pt x="21031" y="147468"/>
                    <a:pt x="13751" y="144453"/>
                    <a:pt x="8383" y="139085"/>
                  </a:cubicBezTo>
                  <a:cubicBezTo>
                    <a:pt x="3015" y="133718"/>
                    <a:pt x="0" y="126438"/>
                    <a:pt x="0" y="118847"/>
                  </a:cubicBezTo>
                  <a:lnTo>
                    <a:pt x="0" y="28621"/>
                  </a:lnTo>
                  <a:cubicBezTo>
                    <a:pt x="0" y="21031"/>
                    <a:pt x="3015" y="13751"/>
                    <a:pt x="8383" y="8383"/>
                  </a:cubicBezTo>
                  <a:cubicBezTo>
                    <a:pt x="13751" y="3015"/>
                    <a:pt x="21031" y="0"/>
                    <a:pt x="286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926136" cy="19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로그인세션O 결제내역 O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203789" y="2754923"/>
            <a:ext cx="2241713" cy="559918"/>
            <a:chOff x="0" y="0"/>
            <a:chExt cx="590410" cy="14746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90410" cy="147468"/>
            </a:xfrm>
            <a:custGeom>
              <a:avLst/>
              <a:gdLst/>
              <a:ahLst/>
              <a:cxnLst/>
              <a:rect l="l" t="t" r="r" b="b"/>
              <a:pathLst>
                <a:path w="590410" h="147468">
                  <a:moveTo>
                    <a:pt x="44896" y="0"/>
                  </a:moveTo>
                  <a:lnTo>
                    <a:pt x="545513" y="0"/>
                  </a:lnTo>
                  <a:cubicBezTo>
                    <a:pt x="557421" y="0"/>
                    <a:pt x="568840" y="4730"/>
                    <a:pt x="577260" y="13150"/>
                  </a:cubicBezTo>
                  <a:cubicBezTo>
                    <a:pt x="585680" y="21570"/>
                    <a:pt x="590410" y="32989"/>
                    <a:pt x="590410" y="44896"/>
                  </a:cubicBezTo>
                  <a:lnTo>
                    <a:pt x="590410" y="102572"/>
                  </a:lnTo>
                  <a:cubicBezTo>
                    <a:pt x="590410" y="114479"/>
                    <a:pt x="585680" y="125899"/>
                    <a:pt x="577260" y="134318"/>
                  </a:cubicBezTo>
                  <a:cubicBezTo>
                    <a:pt x="568840" y="142738"/>
                    <a:pt x="557421" y="147468"/>
                    <a:pt x="545513" y="147468"/>
                  </a:cubicBezTo>
                  <a:lnTo>
                    <a:pt x="44896" y="147468"/>
                  </a:lnTo>
                  <a:cubicBezTo>
                    <a:pt x="32989" y="147468"/>
                    <a:pt x="21570" y="142738"/>
                    <a:pt x="13150" y="134318"/>
                  </a:cubicBezTo>
                  <a:cubicBezTo>
                    <a:pt x="4730" y="125899"/>
                    <a:pt x="0" y="114479"/>
                    <a:pt x="0" y="102572"/>
                  </a:cubicBezTo>
                  <a:lnTo>
                    <a:pt x="0" y="44896"/>
                  </a:lnTo>
                  <a:cubicBezTo>
                    <a:pt x="0" y="32989"/>
                    <a:pt x="4730" y="21570"/>
                    <a:pt x="13150" y="13150"/>
                  </a:cubicBezTo>
                  <a:cubicBezTo>
                    <a:pt x="21570" y="4730"/>
                    <a:pt x="32989" y="0"/>
                    <a:pt x="448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590410" cy="19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로그인세션X</a:t>
              </a:r>
            </a:p>
          </p:txBody>
        </p:sp>
      </p:grpSp>
      <p:sp>
        <p:nvSpPr>
          <p:cNvPr id="63" name="AutoShape 63"/>
          <p:cNvSpPr/>
          <p:nvPr/>
        </p:nvSpPr>
        <p:spPr>
          <a:xfrm flipV="1">
            <a:off x="10109376" y="4824350"/>
            <a:ext cx="550097" cy="18946"/>
          </a:xfrm>
          <a:prstGeom prst="line">
            <a:avLst/>
          </a:prstGeom>
          <a:ln w="38100" cap="flat">
            <a:solidFill>
              <a:srgbClr val="1400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 flipH="1" flipV="1">
            <a:off x="4098405" y="4824350"/>
            <a:ext cx="95431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 flipV="1">
            <a:off x="3105712" y="3853638"/>
            <a:ext cx="0" cy="3905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 flipV="1">
            <a:off x="3031165" y="5404537"/>
            <a:ext cx="0" cy="3905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67" name="Group 67"/>
          <p:cNvGrpSpPr/>
          <p:nvPr/>
        </p:nvGrpSpPr>
        <p:grpSpPr>
          <a:xfrm>
            <a:off x="12203479" y="2133346"/>
            <a:ext cx="3516422" cy="559918"/>
            <a:chOff x="0" y="0"/>
            <a:chExt cx="926136" cy="14746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26136" cy="147468"/>
            </a:xfrm>
            <a:custGeom>
              <a:avLst/>
              <a:gdLst/>
              <a:ahLst/>
              <a:cxnLst/>
              <a:rect l="l" t="t" r="r" b="b"/>
              <a:pathLst>
                <a:path w="926136" h="147468">
                  <a:moveTo>
                    <a:pt x="28621" y="0"/>
                  </a:moveTo>
                  <a:lnTo>
                    <a:pt x="897514" y="0"/>
                  </a:lnTo>
                  <a:cubicBezTo>
                    <a:pt x="913322" y="0"/>
                    <a:pt x="926136" y="12814"/>
                    <a:pt x="926136" y="28621"/>
                  </a:cubicBezTo>
                  <a:lnTo>
                    <a:pt x="926136" y="118847"/>
                  </a:lnTo>
                  <a:cubicBezTo>
                    <a:pt x="926136" y="126438"/>
                    <a:pt x="923120" y="133718"/>
                    <a:pt x="917753" y="139085"/>
                  </a:cubicBezTo>
                  <a:cubicBezTo>
                    <a:pt x="912385" y="144453"/>
                    <a:pt x="905105" y="147468"/>
                    <a:pt x="897514" y="147468"/>
                  </a:cubicBezTo>
                  <a:lnTo>
                    <a:pt x="28621" y="147468"/>
                  </a:lnTo>
                  <a:cubicBezTo>
                    <a:pt x="21031" y="147468"/>
                    <a:pt x="13751" y="144453"/>
                    <a:pt x="8383" y="139085"/>
                  </a:cubicBezTo>
                  <a:cubicBezTo>
                    <a:pt x="3015" y="133718"/>
                    <a:pt x="0" y="126438"/>
                    <a:pt x="0" y="118847"/>
                  </a:cubicBezTo>
                  <a:lnTo>
                    <a:pt x="0" y="28621"/>
                  </a:lnTo>
                  <a:cubicBezTo>
                    <a:pt x="0" y="21031"/>
                    <a:pt x="3015" y="13751"/>
                    <a:pt x="8383" y="8383"/>
                  </a:cubicBezTo>
                  <a:cubicBezTo>
                    <a:pt x="13751" y="3015"/>
                    <a:pt x="21031" y="0"/>
                    <a:pt x="286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-47625"/>
              <a:ext cx="926136" cy="19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로그인세션O 결제내역 X</a:t>
              </a:r>
            </a:p>
          </p:txBody>
        </p:sp>
      </p:grpSp>
      <p:sp>
        <p:nvSpPr>
          <p:cNvPr id="70" name="AutoShape 70"/>
          <p:cNvSpPr/>
          <p:nvPr/>
        </p:nvSpPr>
        <p:spPr>
          <a:xfrm flipV="1">
            <a:off x="10659473" y="2375208"/>
            <a:ext cx="1172841" cy="19050"/>
          </a:xfrm>
          <a:prstGeom prst="line">
            <a:avLst/>
          </a:prstGeom>
          <a:ln w="38100" cap="flat">
            <a:solidFill>
              <a:srgbClr val="140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>
            <a:off x="11832623" y="4926877"/>
            <a:ext cx="1600531" cy="14514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>
            <a:off x="6868704" y="5368528"/>
            <a:ext cx="5490139" cy="1590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>
            <a:off x="5971129" y="5423587"/>
            <a:ext cx="0" cy="58018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4" name="AutoShape 74"/>
          <p:cNvSpPr/>
          <p:nvPr/>
        </p:nvSpPr>
        <p:spPr>
          <a:xfrm flipH="1">
            <a:off x="6042119" y="7157691"/>
            <a:ext cx="0" cy="49223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5" name="AutoShape 75"/>
          <p:cNvSpPr/>
          <p:nvPr/>
        </p:nvSpPr>
        <p:spPr>
          <a:xfrm flipH="1" flipV="1">
            <a:off x="6288554" y="5423587"/>
            <a:ext cx="0" cy="5515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6" name="AutoShape 76"/>
          <p:cNvSpPr/>
          <p:nvPr/>
        </p:nvSpPr>
        <p:spPr>
          <a:xfrm flipV="1">
            <a:off x="14141948" y="5848052"/>
            <a:ext cx="812680" cy="7168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77" name="AutoShape 77"/>
          <p:cNvSpPr/>
          <p:nvPr/>
        </p:nvSpPr>
        <p:spPr>
          <a:xfrm>
            <a:off x="14154241" y="7433499"/>
            <a:ext cx="1060290" cy="4986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4A3BA-2D47-EC80-0642-85096D98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2954D6-1702-70FB-817D-C0F6A87F7DD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911999-4834-2368-CE7D-32FE25EF9B6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ABD3FA-D5B3-16D2-09FE-9B6286656A8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A46122B-4B46-4BAE-E994-98AC66206A9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0944CA-E9D9-5735-4072-F1008E0295B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B6652B-3C2E-9A41-D60E-7AB28372B1A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62F80B-AF89-03E5-577F-AD0AD48C5A4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C5BB2F-4911-A189-F2B0-521631F51B2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8AC262-76EE-E94B-B204-7AA120E0BFD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AC75B37-F3E9-596F-D558-DA978E9F2917}"/>
              </a:ext>
            </a:extLst>
          </p:cNvPr>
          <p:cNvGrpSpPr/>
          <p:nvPr/>
        </p:nvGrpSpPr>
        <p:grpSpPr>
          <a:xfrm>
            <a:off x="1028700" y="58592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D6D98B7-0FD4-1C10-F7E3-A8124E8F698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6D39143-9FBF-D70A-59F7-C196012411C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443F565-273E-6AC5-F684-A4DC8D521C6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FF843FB-D1AE-1967-9358-9AA309AB36A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6F09E77-D565-E91F-621E-A483FBE5842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F1A6975-E033-BEF7-8BC7-E8D0AB743F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D18437B-920E-8B8C-BA6D-2B851C52FDB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298BC63-F99B-1FB4-AE4D-1D4637454AD2}"/>
              </a:ext>
            </a:extLst>
          </p:cNvPr>
          <p:cNvSpPr txBox="1"/>
          <p:nvPr/>
        </p:nvSpPr>
        <p:spPr>
          <a:xfrm>
            <a:off x="1519959" y="620507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249AEDDE-21BF-63DC-54DB-93E94F0B90CD}"/>
              </a:ext>
            </a:extLst>
          </p:cNvPr>
          <p:cNvSpPr txBox="1"/>
          <p:nvPr/>
        </p:nvSpPr>
        <p:spPr>
          <a:xfrm>
            <a:off x="3959543" y="922262"/>
            <a:ext cx="913184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일정</a:t>
            </a:r>
            <a:endParaRPr lang="en-US" altLang="ko-KR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78" name="AutoShape 19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9" name="Group 20"/>
          <p:cNvGrpSpPr/>
          <p:nvPr/>
        </p:nvGrpSpPr>
        <p:grpSpPr>
          <a:xfrm>
            <a:off x="1383914" y="3409268"/>
            <a:ext cx="2925632" cy="863735"/>
            <a:chOff x="0" y="0"/>
            <a:chExt cx="2365951" cy="698500"/>
          </a:xfrm>
        </p:grpSpPr>
        <p:sp>
          <p:nvSpPr>
            <p:cNvPr id="80" name="Freeform 21"/>
            <p:cNvSpPr/>
            <p:nvPr/>
          </p:nvSpPr>
          <p:spPr>
            <a:xfrm>
              <a:off x="0" y="0"/>
              <a:ext cx="2365951" cy="698500"/>
            </a:xfrm>
            <a:custGeom>
              <a:avLst/>
              <a:gdLst/>
              <a:ahLst/>
              <a:cxnLst/>
              <a:rect l="l" t="t" r="r" b="b"/>
              <a:pathLst>
                <a:path w="2365951" h="698500">
                  <a:moveTo>
                    <a:pt x="2365951" y="349250"/>
                  </a:moveTo>
                  <a:lnTo>
                    <a:pt x="216275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62751" y="0"/>
                  </a:lnTo>
                  <a:lnTo>
                    <a:pt x="2365951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81" name="TextBox 22"/>
            <p:cNvSpPr txBox="1"/>
            <p:nvPr/>
          </p:nvSpPr>
          <p:spPr>
            <a:xfrm>
              <a:off x="114300" y="-47625"/>
              <a:ext cx="2137351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2025.5.8~9</a:t>
              </a:r>
            </a:p>
          </p:txBody>
        </p:sp>
      </p:grpSp>
      <p:sp>
        <p:nvSpPr>
          <p:cNvPr id="82" name="AutoShape 23"/>
          <p:cNvSpPr/>
          <p:nvPr/>
        </p:nvSpPr>
        <p:spPr>
          <a:xfrm flipV="1">
            <a:off x="3064738" y="427300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83" name="Group 24"/>
          <p:cNvGrpSpPr/>
          <p:nvPr/>
        </p:nvGrpSpPr>
        <p:grpSpPr>
          <a:xfrm>
            <a:off x="1383914" y="4816457"/>
            <a:ext cx="2903178" cy="1701143"/>
            <a:chOff x="0" y="0"/>
            <a:chExt cx="762847" cy="446997"/>
          </a:xfrm>
        </p:grpSpPr>
        <p:sp>
          <p:nvSpPr>
            <p:cNvPr id="84" name="Freeform 25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85" name="TextBox 26"/>
            <p:cNvSpPr txBox="1"/>
            <p:nvPr/>
          </p:nvSpPr>
          <p:spPr>
            <a:xfrm>
              <a:off x="0" y="-47625"/>
              <a:ext cx="762847" cy="494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</a:t>
              </a: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주제</a:t>
              </a: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설정</a:t>
              </a:r>
              <a:endParaRPr lang="en-US" sz="24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86" name="Group 27"/>
          <p:cNvGrpSpPr/>
          <p:nvPr/>
        </p:nvGrpSpPr>
        <p:grpSpPr>
          <a:xfrm>
            <a:off x="1406367" y="6657194"/>
            <a:ext cx="2903178" cy="1949739"/>
            <a:chOff x="0" y="0"/>
            <a:chExt cx="762847" cy="512319"/>
          </a:xfrm>
        </p:grpSpPr>
        <p:sp>
          <p:nvSpPr>
            <p:cNvPr id="87" name="Freeform 28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88" name="TextBox 29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프로젝트 </a:t>
              </a:r>
              <a:r>
                <a:rPr lang="en-US" sz="21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구상</a:t>
              </a:r>
              <a:r>
                <a:rPr lang="en-US" sz="21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및 </a:t>
              </a:r>
              <a:r>
                <a:rPr lang="en-US" sz="21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결정</a:t>
              </a:r>
              <a:endParaRPr lang="en-US" sz="21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89" name="Group 30"/>
          <p:cNvGrpSpPr/>
          <p:nvPr/>
        </p:nvGrpSpPr>
        <p:grpSpPr>
          <a:xfrm>
            <a:off x="4500292" y="3399720"/>
            <a:ext cx="2895391" cy="863735"/>
            <a:chOff x="0" y="0"/>
            <a:chExt cx="2341495" cy="698500"/>
          </a:xfrm>
        </p:grpSpPr>
        <p:sp>
          <p:nvSpPr>
            <p:cNvPr id="90" name="Freeform 31"/>
            <p:cNvSpPr/>
            <p:nvPr/>
          </p:nvSpPr>
          <p:spPr>
            <a:xfrm>
              <a:off x="0" y="0"/>
              <a:ext cx="2341495" cy="698500"/>
            </a:xfrm>
            <a:custGeom>
              <a:avLst/>
              <a:gdLst/>
              <a:ahLst/>
              <a:cxnLst/>
              <a:rect l="l" t="t" r="r" b="b"/>
              <a:pathLst>
                <a:path w="2341495" h="698500">
                  <a:moveTo>
                    <a:pt x="2341495" y="349250"/>
                  </a:moveTo>
                  <a:lnTo>
                    <a:pt x="213829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38295" y="0"/>
                  </a:lnTo>
                  <a:lnTo>
                    <a:pt x="2341495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91" name="TextBox 32"/>
            <p:cNvSpPr txBox="1"/>
            <p:nvPr/>
          </p:nvSpPr>
          <p:spPr>
            <a:xfrm>
              <a:off x="114300" y="-47625"/>
              <a:ext cx="211289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2025.5.12~23</a:t>
              </a:r>
            </a:p>
          </p:txBody>
        </p:sp>
      </p:grpSp>
      <p:sp>
        <p:nvSpPr>
          <p:cNvPr id="92" name="AutoShape 33"/>
          <p:cNvSpPr/>
          <p:nvPr/>
        </p:nvSpPr>
        <p:spPr>
          <a:xfrm flipV="1">
            <a:off x="5962275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3" name="Group 34"/>
          <p:cNvGrpSpPr/>
          <p:nvPr/>
        </p:nvGrpSpPr>
        <p:grpSpPr>
          <a:xfrm>
            <a:off x="4448646" y="4816457"/>
            <a:ext cx="2900030" cy="1701143"/>
            <a:chOff x="0" y="0"/>
            <a:chExt cx="762020" cy="446997"/>
          </a:xfrm>
        </p:grpSpPr>
        <p:sp>
          <p:nvSpPr>
            <p:cNvPr id="94" name="Freeform 35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95" name="TextBox 36"/>
            <p:cNvSpPr txBox="1"/>
            <p:nvPr/>
          </p:nvSpPr>
          <p:spPr>
            <a:xfrm>
              <a:off x="0" y="-47625"/>
              <a:ext cx="762020" cy="494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</a:t>
              </a: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기능</a:t>
              </a: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및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전체적인</a:t>
              </a: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흐름</a:t>
              </a:r>
              <a:r>
                <a:rPr lang="en-US" sz="24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4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구상</a:t>
              </a:r>
              <a:endParaRPr lang="en-US" sz="24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96" name="Group 37"/>
          <p:cNvGrpSpPr/>
          <p:nvPr/>
        </p:nvGrpSpPr>
        <p:grpSpPr>
          <a:xfrm>
            <a:off x="4448646" y="6657194"/>
            <a:ext cx="2900030" cy="1949739"/>
            <a:chOff x="0" y="0"/>
            <a:chExt cx="762020" cy="512319"/>
          </a:xfrm>
        </p:grpSpPr>
        <p:sp>
          <p:nvSpPr>
            <p:cNvPr id="97" name="Freeform 38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98" name="TextBox 39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팀원간의 브레인 스토밍, 각자 구현하고 싶은 기능과 구현 가능한 기능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분류 및 선별</a:t>
              </a:r>
            </a:p>
          </p:txBody>
        </p:sp>
      </p:grpSp>
      <p:sp>
        <p:nvSpPr>
          <p:cNvPr id="99" name="AutoShape 40"/>
          <p:cNvSpPr/>
          <p:nvPr/>
        </p:nvSpPr>
        <p:spPr>
          <a:xfrm flipV="1">
            <a:off x="9001078" y="427300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00" name="Group 41"/>
          <p:cNvGrpSpPr/>
          <p:nvPr/>
        </p:nvGrpSpPr>
        <p:grpSpPr>
          <a:xfrm>
            <a:off x="7586430" y="3409268"/>
            <a:ext cx="2857870" cy="863735"/>
            <a:chOff x="0" y="0"/>
            <a:chExt cx="2311152" cy="698500"/>
          </a:xfrm>
        </p:grpSpPr>
        <p:sp>
          <p:nvSpPr>
            <p:cNvPr id="101" name="Freeform 42"/>
            <p:cNvSpPr/>
            <p:nvPr/>
          </p:nvSpPr>
          <p:spPr>
            <a:xfrm>
              <a:off x="0" y="0"/>
              <a:ext cx="2311152" cy="698500"/>
            </a:xfrm>
            <a:custGeom>
              <a:avLst/>
              <a:gdLst/>
              <a:ahLst/>
              <a:cxnLst/>
              <a:rect l="l" t="t" r="r" b="b"/>
              <a:pathLst>
                <a:path w="2311152" h="698500">
                  <a:moveTo>
                    <a:pt x="2311152" y="349250"/>
                  </a:moveTo>
                  <a:lnTo>
                    <a:pt x="210795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07952" y="0"/>
                  </a:lnTo>
                  <a:lnTo>
                    <a:pt x="2311152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2" name="TextBox 43"/>
            <p:cNvSpPr txBox="1"/>
            <p:nvPr/>
          </p:nvSpPr>
          <p:spPr>
            <a:xfrm>
              <a:off x="114300" y="-47625"/>
              <a:ext cx="208255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2025.5.26~6.3</a:t>
              </a:r>
            </a:p>
          </p:txBody>
        </p:sp>
      </p:grpSp>
      <p:grpSp>
        <p:nvGrpSpPr>
          <p:cNvPr id="103" name="Group 44"/>
          <p:cNvGrpSpPr/>
          <p:nvPr/>
        </p:nvGrpSpPr>
        <p:grpSpPr>
          <a:xfrm>
            <a:off x="7510601" y="4816457"/>
            <a:ext cx="2900030" cy="1701143"/>
            <a:chOff x="0" y="0"/>
            <a:chExt cx="762020" cy="446997"/>
          </a:xfrm>
        </p:grpSpPr>
        <p:sp>
          <p:nvSpPr>
            <p:cNvPr id="104" name="Freeform 45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5" name="TextBox 46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역할 분담 및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데이터 수집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(기획발표)</a:t>
              </a:r>
            </a:p>
          </p:txBody>
        </p:sp>
      </p:grpSp>
      <p:grpSp>
        <p:nvGrpSpPr>
          <p:cNvPr id="106" name="Group 47"/>
          <p:cNvGrpSpPr/>
          <p:nvPr/>
        </p:nvGrpSpPr>
        <p:grpSpPr>
          <a:xfrm>
            <a:off x="7541723" y="6657194"/>
            <a:ext cx="2900030" cy="1949739"/>
            <a:chOff x="0" y="0"/>
            <a:chExt cx="762020" cy="512319"/>
          </a:xfrm>
        </p:grpSpPr>
        <p:sp>
          <p:nvSpPr>
            <p:cNvPr id="107" name="Freeform 48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8" name="TextBox 49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역할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분담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(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팀원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) 및 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데이터수집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(팀장)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기획발표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109" name="Group 50"/>
          <p:cNvGrpSpPr/>
          <p:nvPr/>
        </p:nvGrpSpPr>
        <p:grpSpPr>
          <a:xfrm>
            <a:off x="10634800" y="3399720"/>
            <a:ext cx="2900030" cy="863735"/>
            <a:chOff x="0" y="0"/>
            <a:chExt cx="2345246" cy="698500"/>
          </a:xfrm>
        </p:grpSpPr>
        <p:sp>
          <p:nvSpPr>
            <p:cNvPr id="110" name="Freeform 51"/>
            <p:cNvSpPr/>
            <p:nvPr/>
          </p:nvSpPr>
          <p:spPr>
            <a:xfrm>
              <a:off x="0" y="0"/>
              <a:ext cx="2345246" cy="698500"/>
            </a:xfrm>
            <a:custGeom>
              <a:avLst/>
              <a:gdLst/>
              <a:ahLst/>
              <a:cxnLst/>
              <a:rect l="l" t="t" r="r" b="b"/>
              <a:pathLst>
                <a:path w="2345246" h="698500">
                  <a:moveTo>
                    <a:pt x="2345246" y="349250"/>
                  </a:moveTo>
                  <a:lnTo>
                    <a:pt x="214204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2046" y="0"/>
                  </a:lnTo>
                  <a:lnTo>
                    <a:pt x="2345246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11" name="TextBox 52"/>
            <p:cNvSpPr txBox="1"/>
            <p:nvPr/>
          </p:nvSpPr>
          <p:spPr>
            <a:xfrm>
              <a:off x="114300" y="-47625"/>
              <a:ext cx="211664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2025.6.4~20</a:t>
              </a:r>
            </a:p>
          </p:txBody>
        </p:sp>
      </p:grpSp>
      <p:sp>
        <p:nvSpPr>
          <p:cNvPr id="112" name="AutoShape 53"/>
          <p:cNvSpPr/>
          <p:nvPr/>
        </p:nvSpPr>
        <p:spPr>
          <a:xfrm flipV="1">
            <a:off x="12070527" y="427300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13" name="Group 54"/>
          <p:cNvGrpSpPr/>
          <p:nvPr/>
        </p:nvGrpSpPr>
        <p:grpSpPr>
          <a:xfrm>
            <a:off x="10634800" y="4816457"/>
            <a:ext cx="2900030" cy="1701143"/>
            <a:chOff x="0" y="0"/>
            <a:chExt cx="762020" cy="446997"/>
          </a:xfrm>
        </p:grpSpPr>
        <p:sp>
          <p:nvSpPr>
            <p:cNvPr id="114" name="Freeform 55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15" name="TextBox 56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데이터 가공 및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기능 구현</a:t>
              </a:r>
            </a:p>
          </p:txBody>
        </p:sp>
      </p:grpSp>
      <p:grpSp>
        <p:nvGrpSpPr>
          <p:cNvPr id="116" name="Group 57"/>
          <p:cNvGrpSpPr/>
          <p:nvPr/>
        </p:nvGrpSpPr>
        <p:grpSpPr>
          <a:xfrm>
            <a:off x="10634800" y="6657194"/>
            <a:ext cx="2900030" cy="1949739"/>
            <a:chOff x="0" y="0"/>
            <a:chExt cx="762020" cy="512319"/>
          </a:xfrm>
        </p:grpSpPr>
        <p:sp>
          <p:nvSpPr>
            <p:cNvPr id="117" name="Freeform 58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18" name="TextBox 59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가공, 기능구현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 테스트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서비스 구현</a:t>
              </a:r>
            </a:p>
          </p:txBody>
        </p:sp>
      </p:grpSp>
      <p:grpSp>
        <p:nvGrpSpPr>
          <p:cNvPr id="119" name="Group 62"/>
          <p:cNvGrpSpPr/>
          <p:nvPr/>
        </p:nvGrpSpPr>
        <p:grpSpPr>
          <a:xfrm>
            <a:off x="13725330" y="3409268"/>
            <a:ext cx="2900030" cy="863735"/>
            <a:chOff x="0" y="0"/>
            <a:chExt cx="2345246" cy="698500"/>
          </a:xfrm>
        </p:grpSpPr>
        <p:sp>
          <p:nvSpPr>
            <p:cNvPr id="120" name="Freeform 63"/>
            <p:cNvSpPr/>
            <p:nvPr/>
          </p:nvSpPr>
          <p:spPr>
            <a:xfrm>
              <a:off x="0" y="0"/>
              <a:ext cx="2345246" cy="698500"/>
            </a:xfrm>
            <a:custGeom>
              <a:avLst/>
              <a:gdLst/>
              <a:ahLst/>
              <a:cxnLst/>
              <a:rect l="l" t="t" r="r" b="b"/>
              <a:pathLst>
                <a:path w="2345246" h="698500">
                  <a:moveTo>
                    <a:pt x="2345246" y="349250"/>
                  </a:moveTo>
                  <a:lnTo>
                    <a:pt x="214204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142046" y="0"/>
                  </a:lnTo>
                  <a:lnTo>
                    <a:pt x="2345246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21" name="TextBox 64"/>
            <p:cNvSpPr txBox="1"/>
            <p:nvPr/>
          </p:nvSpPr>
          <p:spPr>
            <a:xfrm>
              <a:off x="114300" y="-47625"/>
              <a:ext cx="211664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2025.6.20~26</a:t>
              </a:r>
            </a:p>
          </p:txBody>
        </p:sp>
      </p:grpSp>
      <p:grpSp>
        <p:nvGrpSpPr>
          <p:cNvPr id="122" name="Group 65"/>
          <p:cNvGrpSpPr/>
          <p:nvPr/>
        </p:nvGrpSpPr>
        <p:grpSpPr>
          <a:xfrm>
            <a:off x="13725330" y="4816457"/>
            <a:ext cx="2900030" cy="1701143"/>
            <a:chOff x="0" y="0"/>
            <a:chExt cx="762020" cy="446997"/>
          </a:xfrm>
        </p:grpSpPr>
        <p:sp>
          <p:nvSpPr>
            <p:cNvPr id="123" name="Freeform 66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24" name="TextBox 67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서비스 테스트 및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최종발표 준비</a:t>
              </a:r>
            </a:p>
          </p:txBody>
        </p:sp>
      </p:grpSp>
      <p:grpSp>
        <p:nvGrpSpPr>
          <p:cNvPr id="125" name="Group 68"/>
          <p:cNvGrpSpPr/>
          <p:nvPr/>
        </p:nvGrpSpPr>
        <p:grpSpPr>
          <a:xfrm>
            <a:off x="13725330" y="6657194"/>
            <a:ext cx="2900030" cy="1949739"/>
            <a:chOff x="0" y="0"/>
            <a:chExt cx="762020" cy="512319"/>
          </a:xfrm>
        </p:grpSpPr>
        <p:sp>
          <p:nvSpPr>
            <p:cNvPr id="126" name="Freeform 69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27" name="TextBox 70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버그, 오류 확인,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산출문서 최종정리,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최종발표자료 준비 및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51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47493" y="-8442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32275" y="82423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28984" y="4998611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오장훈(팀장)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93663" y="4999610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모성현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71573" y="4999610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이영동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10912" y="4999610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손종희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82045" y="4999610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이조은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39608" y="4994848"/>
            <a:ext cx="2500510" cy="916047"/>
          </a:xfrm>
          <a:prstGeom prst="rect">
            <a:avLst/>
          </a:prstGeom>
        </p:spPr>
        <p:txBody>
          <a:bodyPr lIns="48088" tIns="48088" rIns="48088" bIns="48088" rtlCol="0" anchor="ctr"/>
          <a:lstStyle/>
          <a:p>
            <a:pPr algn="ctr">
              <a:lnSpc>
                <a:spcPct val="150000"/>
              </a:lnSpc>
            </a:pPr>
            <a:r>
              <a:rPr lang="en-US" sz="28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최유정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041627" y="1388861"/>
            <a:ext cx="50363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소개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14685" y="6193067"/>
            <a:ext cx="229021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22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DB관리</a:t>
            </a:r>
            <a:r>
              <a:rPr lang="en-US" sz="22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</a:p>
          <a:p>
            <a:pPr algn="ctr">
              <a:lnSpc>
                <a:spcPts val="2053"/>
              </a:lnSpc>
            </a:pPr>
            <a:r>
              <a:rPr lang="en-US" sz="22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데이터수집,분석</a:t>
            </a:r>
            <a:endParaRPr lang="en-US" sz="22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83584" y="7117361"/>
            <a:ext cx="2352415" cy="136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프로젝트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관리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발</a:t>
            </a: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표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DB관리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수집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처리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921761" y="6244430"/>
            <a:ext cx="2074065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백앤드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029143" y="6214048"/>
            <a:ext cx="1758924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프론트앤드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61100" y="6244430"/>
            <a:ext cx="2074065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백앤드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207224" y="6244430"/>
            <a:ext cx="2074065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백앤드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700276" y="6214048"/>
            <a:ext cx="1758924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프론트앤드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870789" y="7403771"/>
            <a:ext cx="2423384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구상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</a:p>
          <a:p>
            <a:pPr algn="ctr">
              <a:lnSpc>
                <a:spcPts val="2745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SNS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6564755" y="7127912"/>
            <a:ext cx="2074064" cy="136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프로젝트</a:t>
            </a:r>
          </a:p>
          <a:p>
            <a:pPr algn="ctr">
              <a:lnSpc>
                <a:spcPts val="2745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페이지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745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자격증 확인 기능 구현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9245177" y="7141867"/>
            <a:ext cx="2074064" cy="103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정답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오답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표현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AI해설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95268" y="7178929"/>
            <a:ext cx="2074064" cy="103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피그마를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이용한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745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흐름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구상도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4339608" y="7052248"/>
            <a:ext cx="2341033" cy="1378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프로젝트 </a:t>
            </a: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산출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관리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</a:t>
            </a:r>
          </a:p>
          <a:p>
            <a:pPr algn="ctr">
              <a:lnSpc>
                <a:spcPts val="2745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백앤드-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프론트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745"/>
              </a:lnSpc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앤드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연결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E1A40C9-02A0-4866-CDB2-606B31E0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68" y="3107198"/>
            <a:ext cx="2551984" cy="25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Google Shape;114;p13">
            <a:extLst>
              <a:ext uri="{FF2B5EF4-FFF2-40B4-BE49-F238E27FC236}">
                <a16:creationId xmlns:a16="http://schemas.microsoft.com/office/drawing/2014/main" id="{E6DA036D-01FA-FFF7-E0A6-3B358DE85F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6754" y="3213301"/>
            <a:ext cx="2301908" cy="216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Google Shape;112;p13">
            <a:extLst>
              <a:ext uri="{FF2B5EF4-FFF2-40B4-BE49-F238E27FC236}">
                <a16:creationId xmlns:a16="http://schemas.microsoft.com/office/drawing/2014/main" id="{1C0ADD31-DE66-54C1-9AE8-AA4F87D695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4119" y="2736311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7" name="Google Shape;113;p13">
            <a:extLst>
              <a:ext uri="{FF2B5EF4-FFF2-40B4-BE49-F238E27FC236}">
                <a16:creationId xmlns:a16="http://schemas.microsoft.com/office/drawing/2014/main" id="{807F4FA0-F506-5565-8D40-9E7DC58D64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3421" y="3163120"/>
            <a:ext cx="2493888" cy="239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8" name="Google Shape;147;p14">
            <a:extLst>
              <a:ext uri="{FF2B5EF4-FFF2-40B4-BE49-F238E27FC236}">
                <a16:creationId xmlns:a16="http://schemas.microsoft.com/office/drawing/2014/main" id="{A4E0576C-32C4-A780-E09E-E1D16E8B48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31039" y="3115136"/>
            <a:ext cx="2597362" cy="255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9" name="Google Shape;148;p14">
            <a:extLst>
              <a:ext uri="{FF2B5EF4-FFF2-40B4-BE49-F238E27FC236}">
                <a16:creationId xmlns:a16="http://schemas.microsoft.com/office/drawing/2014/main" id="{6BB8D182-134C-130D-A8F6-4A62272BC1D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61785" y="2992441"/>
            <a:ext cx="2649495" cy="261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6181596" y="4413888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14742" y="5550705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81596" y="5550705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14742" y="6683740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181596" y="668374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14742" y="4413888"/>
            <a:ext cx="818710" cy="703579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21962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899109" y="4521703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경로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901567" y="6778973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소개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221962" y="564593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수집 및 분석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256708" y="6778973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2673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880538" y="5645938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일정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2" y="6958390"/>
              <a:ext cx="6982742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76771" y="2754518"/>
            <a:ext cx="15915830" cy="6503782"/>
            <a:chOff x="0" y="-47625"/>
            <a:chExt cx="4132396" cy="17757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32396" cy="1728092"/>
            </a:xfrm>
            <a:custGeom>
              <a:avLst/>
              <a:gdLst/>
              <a:ahLst/>
              <a:cxnLst/>
              <a:rect l="l" t="t" r="r" b="b"/>
              <a:pathLst>
                <a:path w="3949620" h="1728092">
                  <a:moveTo>
                    <a:pt x="53518" y="0"/>
                  </a:moveTo>
                  <a:lnTo>
                    <a:pt x="3896102" y="0"/>
                  </a:lnTo>
                  <a:cubicBezTo>
                    <a:pt x="3910296" y="0"/>
                    <a:pt x="3923909" y="5639"/>
                    <a:pt x="3933945" y="15675"/>
                  </a:cubicBezTo>
                  <a:cubicBezTo>
                    <a:pt x="3943982" y="25712"/>
                    <a:pt x="3949620" y="39324"/>
                    <a:pt x="3949620" y="53518"/>
                  </a:cubicBezTo>
                  <a:lnTo>
                    <a:pt x="3949620" y="1674574"/>
                  </a:lnTo>
                  <a:cubicBezTo>
                    <a:pt x="3949620" y="1688767"/>
                    <a:pt x="3943982" y="1702380"/>
                    <a:pt x="3933945" y="1712417"/>
                  </a:cubicBezTo>
                  <a:cubicBezTo>
                    <a:pt x="3923909" y="1722453"/>
                    <a:pt x="3910296" y="1728092"/>
                    <a:pt x="3896102" y="1728092"/>
                  </a:cubicBezTo>
                  <a:lnTo>
                    <a:pt x="53518" y="1728092"/>
                  </a:lnTo>
                  <a:cubicBezTo>
                    <a:pt x="23961" y="1728092"/>
                    <a:pt x="0" y="1704131"/>
                    <a:pt x="0" y="1674574"/>
                  </a:cubicBezTo>
                  <a:lnTo>
                    <a:pt x="0" y="53518"/>
                  </a:lnTo>
                  <a:cubicBezTo>
                    <a:pt x="0" y="23961"/>
                    <a:pt x="23961" y="0"/>
                    <a:pt x="53518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949620" cy="177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70277" lvl="8" algn="just">
                <a:lnSpc>
                  <a:spcPts val="3500"/>
                </a:lnSpc>
              </a:pPr>
              <a:endParaRPr lang="en-US" sz="2500" b="1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91406" y="1945853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제안배경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DACF4D-140F-29C3-B343-B42B39FD1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398" y="3038898"/>
            <a:ext cx="9137579" cy="60271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7D1EF4-DEC7-19BA-A466-6EDA454C0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270" y="5334989"/>
            <a:ext cx="3035101" cy="48176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37EBCD3-325A-6463-039C-B87E6048E299}"/>
              </a:ext>
            </a:extLst>
          </p:cNvPr>
          <p:cNvSpPr/>
          <p:nvPr/>
        </p:nvSpPr>
        <p:spPr>
          <a:xfrm>
            <a:off x="1447800" y="6052487"/>
            <a:ext cx="3332859" cy="3864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F7B078-4AE8-7E23-2968-63CD1039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003" y="2780069"/>
            <a:ext cx="5057215" cy="71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635B5-D523-71FE-EFF1-6222896EE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E83636-C624-F5EB-34C5-FF3EEAFFF6D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1749FC5-3C2D-4614-9FFF-D5373D618C3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E2F882-836B-E08C-1667-5C24F37C62B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2E21012-F5EE-4B6D-58F5-6AE7AA5F979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74DD26-EDCA-66EB-5430-31838C52336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0F5705-B80F-F468-C2D2-F0AFDBAFEA8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006476-F6ED-D6E3-CA7C-B7D30ECD9E0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B60447-2F09-838B-E23D-00BA42D7C83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DF005B4-FC0F-CD75-4BC0-0F9B1210017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2D8E9FB-C88C-2104-5D92-EDAA6791EA78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2CA0921-C33E-EFF1-35AD-F1C8432F41E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DB183B5-0BE8-70AF-8DE8-0C4CACF55C4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ECA01E4-663C-F29E-EB47-BE7B8AA23D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7E231B4-F549-C010-84DD-53B6E1284C2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92A573D-2BFA-6210-7321-2249331E15B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D18A445-2F4D-F88A-788A-76BAA8EFA8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E0593A9-94F0-17DF-A018-AEEF376C5AE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F95C2C7-BD29-B334-0FD2-3EAC4F0D21B9}"/>
              </a:ext>
            </a:extLst>
          </p:cNvPr>
          <p:cNvGrpSpPr/>
          <p:nvPr/>
        </p:nvGrpSpPr>
        <p:grpSpPr>
          <a:xfrm>
            <a:off x="1219201" y="2928950"/>
            <a:ext cx="15773400" cy="6329350"/>
            <a:chOff x="0" y="0"/>
            <a:chExt cx="3949620" cy="172809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DA62746-3BEA-4885-20B8-BC5FDF500193}"/>
                </a:ext>
              </a:extLst>
            </p:cNvPr>
            <p:cNvSpPr/>
            <p:nvPr/>
          </p:nvSpPr>
          <p:spPr>
            <a:xfrm>
              <a:off x="0" y="0"/>
              <a:ext cx="3949620" cy="1728092"/>
            </a:xfrm>
            <a:custGeom>
              <a:avLst/>
              <a:gdLst/>
              <a:ahLst/>
              <a:cxnLst/>
              <a:rect l="l" t="t" r="r" b="b"/>
              <a:pathLst>
                <a:path w="3949620" h="1728092">
                  <a:moveTo>
                    <a:pt x="53518" y="0"/>
                  </a:moveTo>
                  <a:lnTo>
                    <a:pt x="3896102" y="0"/>
                  </a:lnTo>
                  <a:cubicBezTo>
                    <a:pt x="3910296" y="0"/>
                    <a:pt x="3923909" y="5639"/>
                    <a:pt x="3933945" y="15675"/>
                  </a:cubicBezTo>
                  <a:cubicBezTo>
                    <a:pt x="3943982" y="25712"/>
                    <a:pt x="3949620" y="39324"/>
                    <a:pt x="3949620" y="53518"/>
                  </a:cubicBezTo>
                  <a:lnTo>
                    <a:pt x="3949620" y="1674574"/>
                  </a:lnTo>
                  <a:cubicBezTo>
                    <a:pt x="3949620" y="1688767"/>
                    <a:pt x="3943982" y="1702380"/>
                    <a:pt x="3933945" y="1712417"/>
                  </a:cubicBezTo>
                  <a:cubicBezTo>
                    <a:pt x="3923909" y="1722453"/>
                    <a:pt x="3910296" y="1728092"/>
                    <a:pt x="3896102" y="1728092"/>
                  </a:cubicBezTo>
                  <a:lnTo>
                    <a:pt x="53518" y="1728092"/>
                  </a:lnTo>
                  <a:cubicBezTo>
                    <a:pt x="23961" y="1728092"/>
                    <a:pt x="0" y="1704131"/>
                    <a:pt x="0" y="1674574"/>
                  </a:cubicBezTo>
                  <a:lnTo>
                    <a:pt x="0" y="53518"/>
                  </a:lnTo>
                  <a:cubicBezTo>
                    <a:pt x="0" y="23961"/>
                    <a:pt x="23961" y="0"/>
                    <a:pt x="53518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CC5F0E7-6684-F978-0D00-B35876065BA5}"/>
                </a:ext>
              </a:extLst>
            </p:cNvPr>
            <p:cNvSpPr txBox="1"/>
            <p:nvPr/>
          </p:nvSpPr>
          <p:spPr>
            <a:xfrm>
              <a:off x="0" y="-47625"/>
              <a:ext cx="3949620" cy="1775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500"/>
                </a:lnSpc>
              </a:pPr>
              <a:r>
                <a:rPr lang="en-US" sz="2500" b="1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PBT(Paper-Based Test) </a:t>
              </a:r>
              <a:r>
                <a:rPr lang="ko-KR" altLang="en-US" sz="2500" b="1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방식</a:t>
              </a:r>
              <a:endParaRPr lang="en-US" altLang="ko-KR" sz="2500" b="1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-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전통적인 종이 시험 방식</a:t>
              </a:r>
              <a:endParaRPr lang="en-US" altLang="ko-KR" sz="2500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>
                <a:lnSpc>
                  <a:spcPts val="3500"/>
                </a:lnSpc>
              </a:pP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-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정해진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날짜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,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장소에서 다 같이 응시 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</a:p>
            <a:p>
              <a:pPr>
                <a:lnSpc>
                  <a:spcPts val="3500"/>
                </a:lnSpc>
              </a:pPr>
              <a:endParaRPr lang="en-US" altLang="ko-KR" sz="2500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>
                <a:lnSpc>
                  <a:spcPts val="3500"/>
                </a:lnSpc>
              </a:pPr>
              <a:endParaRPr lang="en-US" sz="2500" b="1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>
                <a:lnSpc>
                  <a:spcPts val="3500"/>
                </a:lnSpc>
              </a:pPr>
              <a:r>
                <a:rPr lang="en-US" sz="2500" b="1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CBT(Computer Based Test) </a:t>
              </a:r>
              <a:r>
                <a:rPr lang="ko-KR" altLang="en-US" sz="2500" b="1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방식</a:t>
              </a:r>
              <a:endParaRPr lang="en-US" altLang="ko-KR" sz="2500" b="1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-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컴퓨터를 이용한 시험 방식 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+ 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문제 은행 방식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서버에서 랜덤으로 문제 선택 후 보여주기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)</a:t>
              </a:r>
            </a:p>
            <a:p>
              <a:pPr>
                <a:lnSpc>
                  <a:spcPts val="3500"/>
                </a:lnSpc>
              </a:pPr>
              <a:r>
                <a:rPr 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→ 사람마다 같은 시험을 응시해도 문제가 다름 </a:t>
              </a:r>
              <a:b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</a:b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   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Wingdings" panose="05000000000000000000" pitchFamily="2" charset="2"/>
                </a:rPr>
                <a:t>→</a:t>
              </a:r>
              <a:r>
                <a:rPr lang="en-US" altLang="ko-KR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ko-KR" altLang="en-US" sz="2500" dirty="0">
                  <a:solidFill>
                    <a:srgbClr val="231F20">
                      <a:alpha val="49804"/>
                    </a:srgbClr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일정 기간 중 원하는 시간에 개별 응시 가능</a:t>
              </a:r>
              <a:endParaRPr lang="en-US" sz="2500" dirty="0">
                <a:solidFill>
                  <a:srgbClr val="231F20">
                    <a:alpha val="49804"/>
                  </a:srgbClr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666BBBD8-850A-1AA0-E126-0A42B0AD6539}"/>
              </a:ext>
            </a:extLst>
          </p:cNvPr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E7E977F-7FD8-05AB-D316-58C91D19F823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F8DD27BA-0878-246D-46B0-CA9EA4B3938A}"/>
              </a:ext>
            </a:extLst>
          </p:cNvPr>
          <p:cNvSpPr txBox="1"/>
          <p:nvPr/>
        </p:nvSpPr>
        <p:spPr>
          <a:xfrm>
            <a:off x="7971869" y="1945853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제안배경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659E6D-82FC-6EEC-1F72-311BAAE42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DF3"/>
              </a:clrFrom>
              <a:clrTo>
                <a:srgbClr val="FFFD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048" y="3980766"/>
            <a:ext cx="6540572" cy="43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3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8C60-7028-8FF3-2866-37781A17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E364BF-63EC-AD9C-7A1D-8B0E2EC808D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EC8508-4ADA-8794-564D-C1AD57F86D5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B98872-E82A-BB83-50EF-35447DBC30D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7CB4228-EA51-601E-17DC-C081AC1E3CF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BB06094-9B2C-0C59-944B-84B490C7966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086E94-2656-8FF6-673B-2849625CE14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A78170F-AC94-C3D2-DB0A-8AA8400E306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E843717-F48A-4804-DC03-DD2C9BB353F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22AFFC5-3211-5406-FD63-BEFCEBA8B7A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B17BEA3-94F6-BC62-0FCF-0D2D214BFF2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F11D4AB-3481-E51E-DA25-5C81EABC4A7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51101B4-67D2-171D-F21B-4800809DA1C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F12DA87-C925-BE18-E1CF-459EFD5C100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E666BCE-5947-E957-AF58-168B177F4D1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6DF5F8C-C373-AF2C-C014-6086F4C3B10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B509560-0E6B-F9A2-456A-DF5EF36E0E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FA16A42-CFFB-7E9C-F834-EDC3576D160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0D8C2F8B-F172-C950-3970-064166A1452F}"/>
              </a:ext>
            </a:extLst>
          </p:cNvPr>
          <p:cNvSpPr txBox="1"/>
          <p:nvPr/>
        </p:nvSpPr>
        <p:spPr>
          <a:xfrm>
            <a:off x="1363163" y="3956632"/>
            <a:ext cx="15561673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7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7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기반 </a:t>
            </a:r>
            <a:br>
              <a:rPr lang="en-US" altLang="ko-KR" sz="7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ko-KR" altLang="en-US" sz="7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스마트 자격증 스터디 플랫폼 개발</a:t>
            </a:r>
            <a:endParaRPr lang="en-US" sz="7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69639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422243" y="2754518"/>
            <a:ext cx="7434831" cy="60342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endParaRPr dirty="0"/>
          </a:p>
          <a:p>
            <a:pPr algn="ctr">
              <a:lnSpc>
                <a:spcPts val="3500"/>
              </a:lnSpc>
            </a:pPr>
            <a:endParaRPr dirty="0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37937" y="1972310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기존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서비스들와의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차이점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074" name="Picture 2" descr="생성된 이미지">
            <a:extLst>
              <a:ext uri="{FF2B5EF4-FFF2-40B4-BE49-F238E27FC236}">
                <a16:creationId xmlns:a16="http://schemas.microsoft.com/office/drawing/2014/main" id="{855C10D3-1862-8444-E964-BD7BE0A85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7"/>
          <a:stretch/>
        </p:blipFill>
        <p:spPr bwMode="auto">
          <a:xfrm>
            <a:off x="5379154" y="2719137"/>
            <a:ext cx="7434830" cy="640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9">
            <a:extLst>
              <a:ext uri="{FF2B5EF4-FFF2-40B4-BE49-F238E27FC236}">
                <a16:creationId xmlns:a16="http://schemas.microsoft.com/office/drawing/2014/main" id="{59CA8B80-C4B2-605B-2A45-6E3B7FCD7753}"/>
              </a:ext>
            </a:extLst>
          </p:cNvPr>
          <p:cNvSpPr txBox="1"/>
          <p:nvPr/>
        </p:nvSpPr>
        <p:spPr>
          <a:xfrm>
            <a:off x="1123490" y="3886032"/>
            <a:ext cx="4724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어떤 주제가 가장 많이 나왔는지 확인 가능</a:t>
            </a:r>
            <a:endParaRPr lang="en-US" altLang="ko-KR" sz="2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해당 주제에 대한 확실한 학습 가능</a:t>
            </a:r>
            <a:endParaRPr lang="en-US" sz="2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D0556A2F-867E-8D51-07AF-38CF245777E5}"/>
              </a:ext>
            </a:extLst>
          </p:cNvPr>
          <p:cNvSpPr txBox="1"/>
          <p:nvPr/>
        </p:nvSpPr>
        <p:spPr>
          <a:xfrm>
            <a:off x="1123490" y="6984383"/>
            <a:ext cx="47244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실제 시험에도 문제 랑 똑같이 나와도 선지가 다름</a:t>
            </a:r>
            <a:endParaRPr lang="en-US" sz="2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EA89F5BA-7BA1-A58C-38D0-4B9E38BDD819}"/>
              </a:ext>
            </a:extLst>
          </p:cNvPr>
          <p:cNvSpPr txBox="1"/>
          <p:nvPr/>
        </p:nvSpPr>
        <p:spPr>
          <a:xfrm>
            <a:off x="11766095" y="6497510"/>
            <a:ext cx="54613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선택형</a:t>
            </a:r>
            <a:b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웹사이트에서 제공하는 서비스 자유롭게 이용</a:t>
            </a:r>
            <a:endParaRPr lang="en-US" altLang="ko-KR" sz="2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필수형</a:t>
            </a:r>
            <a:b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자유롭게 이용 </a:t>
            </a:r>
            <a:b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+ </a:t>
            </a:r>
            <a:r>
              <a:rPr lang="ko-KR" altLang="en-US" sz="2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할당량 제공 및 문자 알림 서비스 제공</a:t>
            </a:r>
            <a:endParaRPr lang="en-US" sz="2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9561FD-46BB-F222-5F12-FF2C4CB25F52}"/>
              </a:ext>
            </a:extLst>
          </p:cNvPr>
          <p:cNvSpPr txBox="1"/>
          <p:nvPr/>
        </p:nvSpPr>
        <p:spPr>
          <a:xfrm>
            <a:off x="12405921" y="4807282"/>
            <a:ext cx="3210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문제에 대한 질문을 바로 할 수 있게 챗봇 구축</a:t>
            </a:r>
          </a:p>
        </p:txBody>
      </p:sp>
      <p:pic>
        <p:nvPicPr>
          <p:cNvPr id="3078" name="Picture 6" descr="AI(인공지능) 챗봇 총정리 : 종류 추천, 도입 전략, 산업별 활용 사례">
            <a:extLst>
              <a:ext uri="{FF2B5EF4-FFF2-40B4-BE49-F238E27FC236}">
                <a16:creationId xmlns:a16="http://schemas.microsoft.com/office/drawing/2014/main" id="{606A3E0D-E2C2-E957-A84A-2825F024D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3" t="12564" r="34834" b="36286"/>
          <a:stretch/>
        </p:blipFill>
        <p:spPr bwMode="auto">
          <a:xfrm>
            <a:off x="12910125" y="2767578"/>
            <a:ext cx="2279092" cy="194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4FB3A-3C9D-0568-1A51-37301054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08827E-7B6C-D9B4-1B2D-2F881215A62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B5AAA4-5C5E-9648-75FF-1AA217ECCE9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0935350-6052-E024-DD2B-A8D66587B16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A4B6D92-1043-5AA5-373D-E0263EAC2C4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B77338-4A70-018E-9181-21888138203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4144618-CB77-4F37-4C6B-C166B98558A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63659A2-16F9-7015-C3EB-EF6F2F43119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FFAD251-150C-D3AC-2F4F-AC2A3475325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11D318D-40BE-A00C-D36A-B10466CBEC8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2B175CC-A675-BDD0-AA00-706B33DC70BB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AD05E76-29B5-EB0F-433A-8BFEE64C78B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5EB5460-FC19-AEC5-9E2D-0CDEAD77DF4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B4A2B15-77E2-F797-DBA3-9712E986CF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A3F9574-DE27-63F4-75D5-F305BEB2617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2082DA4-C80C-1BFE-751C-E9C7254FB8D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A7E5D06-1928-C2C4-286C-468684BB7A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1D55077-32B6-565B-EAEC-0BC65D1C764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3B5C02B-06AC-D89F-DA32-E1CF79E6CB2D}"/>
              </a:ext>
            </a:extLst>
          </p:cNvPr>
          <p:cNvSpPr txBox="1"/>
          <p:nvPr/>
        </p:nvSpPr>
        <p:spPr>
          <a:xfrm>
            <a:off x="9422243" y="2754518"/>
            <a:ext cx="7434831" cy="60342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endParaRPr dirty="0"/>
          </a:p>
          <a:p>
            <a:pPr algn="ctr">
              <a:lnSpc>
                <a:spcPts val="3500"/>
              </a:lnSpc>
            </a:pPr>
            <a:endParaRPr dirty="0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759752C-70EF-D52C-8DB0-76718D61768C}"/>
              </a:ext>
            </a:extLst>
          </p:cNvPr>
          <p:cNvSpPr txBox="1"/>
          <p:nvPr/>
        </p:nvSpPr>
        <p:spPr>
          <a:xfrm>
            <a:off x="3870789" y="1401775"/>
            <a:ext cx="8584656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수집 및 분석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C57C8F6-2398-A148-6013-154BC5C61E9C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0F0EF46-35E0-720B-BF55-40F28A8D18BD}"/>
              </a:ext>
            </a:extLst>
          </p:cNvPr>
          <p:cNvSpPr txBox="1"/>
          <p:nvPr/>
        </p:nvSpPr>
        <p:spPr>
          <a:xfrm>
            <a:off x="4607382" y="2843089"/>
            <a:ext cx="907323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먼저 타겟은 정보처리기사로 잡음</a:t>
            </a:r>
            <a:endParaRPr lang="en-US" sz="2500" dirty="0">
              <a:solidFill>
                <a:srgbClr val="FF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34C9DF-17FB-1D0A-C19B-8E6E6C0D249F}"/>
              </a:ext>
            </a:extLst>
          </p:cNvPr>
          <p:cNvGrpSpPr/>
          <p:nvPr/>
        </p:nvGrpSpPr>
        <p:grpSpPr>
          <a:xfrm>
            <a:off x="2896523" y="3574224"/>
            <a:ext cx="12398814" cy="4894296"/>
            <a:chOff x="2738286" y="3502248"/>
            <a:chExt cx="12398814" cy="489429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59CB906-67FF-4B5F-50BB-8FB6DF340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8286" y="3502248"/>
              <a:ext cx="12398814" cy="108975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CCE7B9E-1E2A-FA3A-0A25-3271D051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8214" y="4654800"/>
              <a:ext cx="11903472" cy="3741744"/>
            </a:xfrm>
            <a:prstGeom prst="rect">
              <a:avLst/>
            </a:prstGeom>
          </p:spPr>
        </p:pic>
      </p:grpSp>
      <p:pic>
        <p:nvPicPr>
          <p:cNvPr id="6146" name="Picture 2" descr="파이썬 입문 및 웹 크롤링을 활용한 다양한 자동화 어플리케이션 제작하기 강의 | 좋은사람 - 인프런">
            <a:extLst>
              <a:ext uri="{FF2B5EF4-FFF2-40B4-BE49-F238E27FC236}">
                <a16:creationId xmlns:a16="http://schemas.microsoft.com/office/drawing/2014/main" id="{8AF5132B-F8AC-3DA3-7AA3-010E6631F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1" t="35365" r="4968" b="31516"/>
          <a:stretch/>
        </p:blipFill>
        <p:spPr bwMode="auto">
          <a:xfrm>
            <a:off x="5911383" y="5809014"/>
            <a:ext cx="3232617" cy="157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9">
            <a:extLst>
              <a:ext uri="{FF2B5EF4-FFF2-40B4-BE49-F238E27FC236}">
                <a16:creationId xmlns:a16="http://schemas.microsoft.com/office/drawing/2014/main" id="{7AB7E8D2-3905-EE04-D3AB-5E5C69C5183C}"/>
              </a:ext>
            </a:extLst>
          </p:cNvPr>
          <p:cNvSpPr txBox="1"/>
          <p:nvPr/>
        </p:nvSpPr>
        <p:spPr>
          <a:xfrm>
            <a:off x="11235915" y="5043058"/>
            <a:ext cx="2729002" cy="273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1.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문제 출제 연도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2.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문제 번호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3.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문제 질문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4.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문제 상세 설명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5.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문제 선지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6.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정답률</a:t>
            </a:r>
            <a:endParaRPr lang="en-US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606D3C8-879C-234A-3F66-F659964DA8F0}"/>
              </a:ext>
            </a:extLst>
          </p:cNvPr>
          <p:cNvSpPr/>
          <p:nvPr/>
        </p:nvSpPr>
        <p:spPr>
          <a:xfrm>
            <a:off x="9690668" y="6134100"/>
            <a:ext cx="835173" cy="609600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59483A54-631A-06F4-FC2A-715F1474BE3C}"/>
              </a:ext>
            </a:extLst>
          </p:cNvPr>
          <p:cNvSpPr txBox="1"/>
          <p:nvPr/>
        </p:nvSpPr>
        <p:spPr>
          <a:xfrm>
            <a:off x="11970748" y="1955109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수집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1306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F5626-61E5-DD70-3927-4318B254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B08EE8-5F02-154A-6E34-14DC3F6999A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42FCBE-D6EB-45D1-7550-5DE5EAA4E43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CDB6E12-32F6-1708-E843-F0EFEAE9E86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B86249-3786-9B0B-7873-3D775901223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092859-421C-CC47-36E6-7AEC7D8F975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EF7F5F-D673-F825-49B8-6A644B6949A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C2F1584-A091-E9E4-737A-0E07EFCB8FA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4ACBC2-D7C8-85C1-7A68-B112F22C768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E5F5C67-5FF2-FB71-2BBC-CC2AC1B641C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7200B79-64FF-262D-D8F9-B65F12C81DD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25F147C-6E3A-2C1F-BA75-08D6E02FF9F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D79D289-D9A7-BD04-FFC4-E90C187D4EC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E995E75-2970-11D3-E77E-5D4164CB3B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33BD445-BA0A-5F68-33D7-EF0B17BCDE5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B81B05A-84E5-3E0C-94AC-395858770A0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A41F904-26F9-032E-2B97-4208D1817B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9749C5E-3C5C-3F63-0438-1627E9B10D7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7DAFA38-6E82-F288-2CBC-9430085D6F04}"/>
              </a:ext>
            </a:extLst>
          </p:cNvPr>
          <p:cNvSpPr txBox="1"/>
          <p:nvPr/>
        </p:nvSpPr>
        <p:spPr>
          <a:xfrm>
            <a:off x="9422243" y="2754518"/>
            <a:ext cx="7434831" cy="60342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endParaRPr dirty="0"/>
          </a:p>
          <a:p>
            <a:pPr algn="ctr">
              <a:lnSpc>
                <a:spcPts val="3500"/>
              </a:lnSpc>
            </a:pPr>
            <a:endParaRPr dirty="0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184187D-4A41-223C-3CEE-B3FC9123F82A}"/>
              </a:ext>
            </a:extLst>
          </p:cNvPr>
          <p:cNvSpPr txBox="1"/>
          <p:nvPr/>
        </p:nvSpPr>
        <p:spPr>
          <a:xfrm>
            <a:off x="3870789" y="1401775"/>
            <a:ext cx="8584656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 수집 및 분석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FE86554-D3A0-139F-2B4E-5CC055B37CA9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BA116534-F6BD-7761-BA7F-079B633538D2}"/>
              </a:ext>
            </a:extLst>
          </p:cNvPr>
          <p:cNvSpPr txBox="1"/>
          <p:nvPr/>
        </p:nvSpPr>
        <p:spPr>
          <a:xfrm>
            <a:off x="11970748" y="1955109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해설 및 주제 데이터 수집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80D98D-671A-27BF-1A4B-62C960B2D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406" y="3831602"/>
            <a:ext cx="8085055" cy="4919028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9BD93309-8BAB-89FF-3287-07FB874340DF}"/>
              </a:ext>
            </a:extLst>
          </p:cNvPr>
          <p:cNvSpPr txBox="1"/>
          <p:nvPr/>
        </p:nvSpPr>
        <p:spPr>
          <a:xfrm>
            <a:off x="1822669" y="3077840"/>
            <a:ext cx="571290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5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GEMINI API </a:t>
            </a:r>
            <a:r>
              <a:rPr lang="ko-KR" altLang="en-US" sz="25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</a:t>
            </a:r>
            <a:endParaRPr lang="en-US" sz="25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251D66C-5988-DFEC-F4F5-6DC22F155334}"/>
              </a:ext>
            </a:extLst>
          </p:cNvPr>
          <p:cNvSpPr/>
          <p:nvPr/>
        </p:nvSpPr>
        <p:spPr>
          <a:xfrm rot="10800000">
            <a:off x="9778031" y="7142115"/>
            <a:ext cx="625927" cy="43372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1FE1C42-0BAE-6CED-5861-519D78368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7901" y="5037971"/>
            <a:ext cx="6454699" cy="3657917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BCA0685-6194-8014-B456-E7633B66D437}"/>
              </a:ext>
            </a:extLst>
          </p:cNvPr>
          <p:cNvSpPr/>
          <p:nvPr/>
        </p:nvSpPr>
        <p:spPr>
          <a:xfrm>
            <a:off x="1745631" y="6224104"/>
            <a:ext cx="7800829" cy="19673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C70EE58-F0D4-F33E-A109-9A743399D699}"/>
              </a:ext>
            </a:extLst>
          </p:cNvPr>
          <p:cNvSpPr/>
          <p:nvPr/>
        </p:nvSpPr>
        <p:spPr>
          <a:xfrm>
            <a:off x="9813473" y="3732165"/>
            <a:ext cx="625927" cy="43372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ECEDE108-F513-56E3-E7D0-7FF40EBC6FF7}"/>
              </a:ext>
            </a:extLst>
          </p:cNvPr>
          <p:cNvSpPr txBox="1"/>
          <p:nvPr/>
        </p:nvSpPr>
        <p:spPr>
          <a:xfrm>
            <a:off x="10972799" y="3462561"/>
            <a:ext cx="575396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7.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해설</a:t>
            </a:r>
            <a:endParaRPr lang="en-US" altLang="ko-KR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8.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Tlab 레트로라이프"/>
              </a:rPr>
              <a:t>주제 </a:t>
            </a:r>
            <a:r>
              <a:rPr lang="en-US" altLang="ko-KR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lab 레트로라이프" panose="020B0600000101010101" charset="-127"/>
                <a:ea typeface="Tlab 레트로라이프" panose="020B0600000101010101" charset="-127"/>
                <a:cs typeface="Tlab 레트로라이프"/>
                <a:sym typeface="Wingdings" panose="05000000000000000000" pitchFamily="2" charset="2"/>
              </a:rPr>
              <a:t>텍스트 마이닝으로 검증 하고자 함</a:t>
            </a:r>
            <a:endParaRPr lang="en-US" sz="2000" b="1" dirty="0">
              <a:latin typeface="Tlab 레트로라이프" panose="020B0600000101010101" charset="-127"/>
              <a:ea typeface="Tlab 레트로라이프" panose="020B0600000101010101" charset="-127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28571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304800" y="824231"/>
            <a:ext cx="17830800" cy="923133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30992" y="374778"/>
            <a:ext cx="571891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페이지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구성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3859" y="-47091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4ADF82-F881-551A-DB66-FDF632D8DCD3}"/>
              </a:ext>
            </a:extLst>
          </p:cNvPr>
          <p:cNvSpPr txBox="1"/>
          <p:nvPr/>
        </p:nvSpPr>
        <p:spPr>
          <a:xfrm>
            <a:off x="7941008" y="872168"/>
            <a:ext cx="2286010" cy="61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메인 페이지</a:t>
            </a:r>
            <a:endParaRPr lang="en-US" altLang="ko-KR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20C3D38-790F-14C2-D198-061E5BA3B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789" y="1676144"/>
            <a:ext cx="11851808" cy="80222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511</Words>
  <Application>Microsoft Office PowerPoint</Application>
  <PresentationFormat>사용자 지정</PresentationFormat>
  <Paragraphs>162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Tlab 레트로라이프</vt:lpstr>
      <vt:lpstr>Tlab 레트로라이프 Bold</vt:lpstr>
      <vt:lpstr>Noto Sans KR Medium</vt:lpstr>
      <vt:lpstr>Arial</vt:lpstr>
      <vt:lpstr>Poppins</vt:lpstr>
      <vt:lpstr>Calibri</vt:lpstr>
      <vt:lpstr>TDTD순고딕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문제은행 기반 시험 CBT문제 제공 서비스</dc:title>
  <dc:creator>smhrd1</dc:creator>
  <cp:lastModifiedBy>smhrd1</cp:lastModifiedBy>
  <cp:revision>31</cp:revision>
  <dcterms:created xsi:type="dcterms:W3CDTF">2006-08-16T00:00:00Z</dcterms:created>
  <dcterms:modified xsi:type="dcterms:W3CDTF">2025-05-29T05:23:10Z</dcterms:modified>
  <dc:identifier>DAGon2P89ks</dc:identifier>
</cp:coreProperties>
</file>